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2"/>
  </p:notesMasterIdLst>
  <p:sldIdLst>
    <p:sldId id="344" r:id="rId5"/>
    <p:sldId id="338" r:id="rId6"/>
    <p:sldId id="345" r:id="rId7"/>
    <p:sldId id="358" r:id="rId8"/>
    <p:sldId id="346" r:id="rId9"/>
    <p:sldId id="357" r:id="rId10"/>
    <p:sldId id="356" r:id="rId11"/>
    <p:sldId id="353" r:id="rId12"/>
    <p:sldId id="348" r:id="rId13"/>
    <p:sldId id="349" r:id="rId14"/>
    <p:sldId id="350" r:id="rId15"/>
    <p:sldId id="355" r:id="rId16"/>
    <p:sldId id="351" r:id="rId17"/>
    <p:sldId id="359" r:id="rId18"/>
    <p:sldId id="352" r:id="rId19"/>
    <p:sldId id="360" r:id="rId20"/>
    <p:sldId id="361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BAFD"/>
    <a:srgbClr val="4866B7"/>
    <a:srgbClr val="703FA0"/>
    <a:srgbClr val="AD2B2A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CCFD8A-9BA5-42BC-B370-ABBDCBE98B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A7059D-1062-4DC8-A633-22C92967A669}">
      <dgm:prSet/>
      <dgm:spPr/>
      <dgm:t>
        <a:bodyPr/>
        <a:lstStyle/>
        <a:p>
          <a:r>
            <a:rPr lang="en-US" b="0" i="0" baseline="0" dirty="0"/>
            <a:t>Power requirements are expanding for critical battlefield systems</a:t>
          </a:r>
          <a:endParaRPr lang="en-US" dirty="0"/>
        </a:p>
      </dgm:t>
    </dgm:pt>
    <dgm:pt modelId="{F66777DA-495F-4D33-8F78-B03B14CE2863}" type="parTrans" cxnId="{F8CFD504-D352-4F11-B97E-0B6D82C84B86}">
      <dgm:prSet/>
      <dgm:spPr/>
      <dgm:t>
        <a:bodyPr/>
        <a:lstStyle/>
        <a:p>
          <a:endParaRPr lang="en-US"/>
        </a:p>
      </dgm:t>
    </dgm:pt>
    <dgm:pt modelId="{21DF1734-2870-4B35-9443-B0FAC07C25F4}" type="sibTrans" cxnId="{F8CFD504-D352-4F11-B97E-0B6D82C84B86}">
      <dgm:prSet/>
      <dgm:spPr/>
      <dgm:t>
        <a:bodyPr/>
        <a:lstStyle/>
        <a:p>
          <a:endParaRPr lang="en-US"/>
        </a:p>
      </dgm:t>
    </dgm:pt>
    <dgm:pt modelId="{17F8DE13-5CC6-4E51-AC0A-6C96900A1C98}">
      <dgm:prSet/>
      <dgm:spPr/>
      <dgm:t>
        <a:bodyPr/>
        <a:lstStyle/>
        <a:p>
          <a:r>
            <a:rPr lang="en-US" b="0" i="0" baseline="0" dirty="0"/>
            <a:t>VIPK lessens reliance on conventional generators, logistic demands, and quickly delivers tactical power</a:t>
          </a:r>
          <a:endParaRPr lang="en-US" dirty="0"/>
        </a:p>
      </dgm:t>
    </dgm:pt>
    <dgm:pt modelId="{149AC54D-41DF-4EEE-B5A7-E28764B42FE7}" type="parTrans" cxnId="{B9248CB8-BA8B-4D90-859D-006F7CF8E33A}">
      <dgm:prSet/>
      <dgm:spPr/>
      <dgm:t>
        <a:bodyPr/>
        <a:lstStyle/>
        <a:p>
          <a:endParaRPr lang="en-US"/>
        </a:p>
      </dgm:t>
    </dgm:pt>
    <dgm:pt modelId="{62412B46-9490-4E42-A072-43D73FAF9E12}" type="sibTrans" cxnId="{B9248CB8-BA8B-4D90-859D-006F7CF8E33A}">
      <dgm:prSet/>
      <dgm:spPr/>
      <dgm:t>
        <a:bodyPr/>
        <a:lstStyle/>
        <a:p>
          <a:endParaRPr lang="en-US"/>
        </a:p>
      </dgm:t>
    </dgm:pt>
    <dgm:pt modelId="{ABE51D6B-2740-4FCB-8AB4-98CEE56D6521}">
      <dgm:prSet/>
      <dgm:spPr/>
      <dgm:t>
        <a:bodyPr/>
        <a:lstStyle/>
        <a:p>
          <a:r>
            <a:rPr lang="en-US" b="0" i="0" baseline="0" dirty="0"/>
            <a:t>Provides uninterrupted power On-The-Move. Ability to support rapid fire shoot-and-relocate</a:t>
          </a:r>
          <a:endParaRPr lang="en-US" dirty="0"/>
        </a:p>
      </dgm:t>
    </dgm:pt>
    <dgm:pt modelId="{024E276F-C779-4EF2-BF71-89CB0E501927}" type="parTrans" cxnId="{F448FCDC-B933-4FA3-BBA6-6C7C122049B9}">
      <dgm:prSet/>
      <dgm:spPr/>
      <dgm:t>
        <a:bodyPr/>
        <a:lstStyle/>
        <a:p>
          <a:endParaRPr lang="en-US"/>
        </a:p>
      </dgm:t>
    </dgm:pt>
    <dgm:pt modelId="{AB548312-0A94-45D5-BEBA-011D9EA92B8E}" type="sibTrans" cxnId="{F448FCDC-B933-4FA3-BBA6-6C7C122049B9}">
      <dgm:prSet/>
      <dgm:spPr/>
      <dgm:t>
        <a:bodyPr/>
        <a:lstStyle/>
        <a:p>
          <a:endParaRPr lang="en-US"/>
        </a:p>
      </dgm:t>
    </dgm:pt>
    <dgm:pt modelId="{61931EBC-4F5F-4644-A9A3-D8D46F01600D}">
      <dgm:prSet/>
      <dgm:spPr/>
      <dgm:t>
        <a:bodyPr/>
        <a:lstStyle/>
        <a:p>
          <a:r>
            <a:rPr lang="en-US" b="0" i="0" baseline="0" dirty="0"/>
            <a:t>VIPK closes capability gap to enable tactical mobility and sustainment</a:t>
          </a:r>
          <a:endParaRPr lang="en-US" dirty="0"/>
        </a:p>
      </dgm:t>
    </dgm:pt>
    <dgm:pt modelId="{E2129929-2E4B-40A4-973E-E1E64C9ED6F6}" type="parTrans" cxnId="{1081455A-AE18-4F49-A535-C0B37FFCE131}">
      <dgm:prSet/>
      <dgm:spPr/>
      <dgm:t>
        <a:bodyPr/>
        <a:lstStyle/>
        <a:p>
          <a:endParaRPr lang="en-US"/>
        </a:p>
      </dgm:t>
    </dgm:pt>
    <dgm:pt modelId="{99D2DC21-01CC-4093-B8C3-C1BAD6D157FF}" type="sibTrans" cxnId="{1081455A-AE18-4F49-A535-C0B37FFCE131}">
      <dgm:prSet/>
      <dgm:spPr/>
      <dgm:t>
        <a:bodyPr/>
        <a:lstStyle/>
        <a:p>
          <a:endParaRPr lang="en-US"/>
        </a:p>
      </dgm:t>
    </dgm:pt>
    <dgm:pt modelId="{0E66CF64-E169-4A5B-938A-2ADA3065E5E5}" type="pres">
      <dgm:prSet presAssocID="{57CCFD8A-9BA5-42BC-B370-ABBDCBE98B5F}" presName="linear" presStyleCnt="0">
        <dgm:presLayoutVars>
          <dgm:animLvl val="lvl"/>
          <dgm:resizeHandles val="exact"/>
        </dgm:presLayoutVars>
      </dgm:prSet>
      <dgm:spPr/>
    </dgm:pt>
    <dgm:pt modelId="{D6B6A75D-AC50-4846-B335-7C801BF04BB2}" type="pres">
      <dgm:prSet presAssocID="{53A7059D-1062-4DC8-A633-22C92967A66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5C19040-62A0-4A44-A645-DB7D088FFF46}" type="pres">
      <dgm:prSet presAssocID="{21DF1734-2870-4B35-9443-B0FAC07C25F4}" presName="spacer" presStyleCnt="0"/>
      <dgm:spPr/>
    </dgm:pt>
    <dgm:pt modelId="{8A893DE3-CA42-4DA0-B63F-A2A7AB40AD51}" type="pres">
      <dgm:prSet presAssocID="{17F8DE13-5CC6-4E51-AC0A-6C96900A1C9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65B8538-EBF7-4221-BBCE-81B26718A7BC}" type="pres">
      <dgm:prSet presAssocID="{62412B46-9490-4E42-A072-43D73FAF9E12}" presName="spacer" presStyleCnt="0"/>
      <dgm:spPr/>
    </dgm:pt>
    <dgm:pt modelId="{9F1FE4B9-C2BB-4F4E-86CE-B1B280758B40}" type="pres">
      <dgm:prSet presAssocID="{ABE51D6B-2740-4FCB-8AB4-98CEE56D652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94A7B91-AADF-437D-A044-E628D085D814}" type="pres">
      <dgm:prSet presAssocID="{AB548312-0A94-45D5-BEBA-011D9EA92B8E}" presName="spacer" presStyleCnt="0"/>
      <dgm:spPr/>
    </dgm:pt>
    <dgm:pt modelId="{DEFB5D18-97A6-4556-B9E8-7FF53881E539}" type="pres">
      <dgm:prSet presAssocID="{61931EBC-4F5F-4644-A9A3-D8D46F01600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8CFD504-D352-4F11-B97E-0B6D82C84B86}" srcId="{57CCFD8A-9BA5-42BC-B370-ABBDCBE98B5F}" destId="{53A7059D-1062-4DC8-A633-22C92967A669}" srcOrd="0" destOrd="0" parTransId="{F66777DA-495F-4D33-8F78-B03B14CE2863}" sibTransId="{21DF1734-2870-4B35-9443-B0FAC07C25F4}"/>
    <dgm:cxn modelId="{D1B97C0B-6FC4-4FD7-AA62-58D79E5EF5E5}" type="presOf" srcId="{17F8DE13-5CC6-4E51-AC0A-6C96900A1C98}" destId="{8A893DE3-CA42-4DA0-B63F-A2A7AB40AD51}" srcOrd="0" destOrd="0" presId="urn:microsoft.com/office/officeart/2005/8/layout/vList2"/>
    <dgm:cxn modelId="{8820F70E-34C0-49FB-A462-1AE16D54527E}" type="presOf" srcId="{61931EBC-4F5F-4644-A9A3-D8D46F01600D}" destId="{DEFB5D18-97A6-4556-B9E8-7FF53881E539}" srcOrd="0" destOrd="0" presId="urn:microsoft.com/office/officeart/2005/8/layout/vList2"/>
    <dgm:cxn modelId="{A0356137-7651-4308-A7E1-3406CD50B0A3}" type="presOf" srcId="{53A7059D-1062-4DC8-A633-22C92967A669}" destId="{D6B6A75D-AC50-4846-B335-7C801BF04BB2}" srcOrd="0" destOrd="0" presId="urn:microsoft.com/office/officeart/2005/8/layout/vList2"/>
    <dgm:cxn modelId="{0F18F965-126C-4401-A245-B67D51C28BD2}" type="presOf" srcId="{57CCFD8A-9BA5-42BC-B370-ABBDCBE98B5F}" destId="{0E66CF64-E169-4A5B-938A-2ADA3065E5E5}" srcOrd="0" destOrd="0" presId="urn:microsoft.com/office/officeart/2005/8/layout/vList2"/>
    <dgm:cxn modelId="{1081455A-AE18-4F49-A535-C0B37FFCE131}" srcId="{57CCFD8A-9BA5-42BC-B370-ABBDCBE98B5F}" destId="{61931EBC-4F5F-4644-A9A3-D8D46F01600D}" srcOrd="3" destOrd="0" parTransId="{E2129929-2E4B-40A4-973E-E1E64C9ED6F6}" sibTransId="{99D2DC21-01CC-4093-B8C3-C1BAD6D157FF}"/>
    <dgm:cxn modelId="{B9248CB8-BA8B-4D90-859D-006F7CF8E33A}" srcId="{57CCFD8A-9BA5-42BC-B370-ABBDCBE98B5F}" destId="{17F8DE13-5CC6-4E51-AC0A-6C96900A1C98}" srcOrd="1" destOrd="0" parTransId="{149AC54D-41DF-4EEE-B5A7-E28764B42FE7}" sibTransId="{62412B46-9490-4E42-A072-43D73FAF9E12}"/>
    <dgm:cxn modelId="{F448FCDC-B933-4FA3-BBA6-6C7C122049B9}" srcId="{57CCFD8A-9BA5-42BC-B370-ABBDCBE98B5F}" destId="{ABE51D6B-2740-4FCB-8AB4-98CEE56D6521}" srcOrd="2" destOrd="0" parTransId="{024E276F-C779-4EF2-BF71-89CB0E501927}" sibTransId="{AB548312-0A94-45D5-BEBA-011D9EA92B8E}"/>
    <dgm:cxn modelId="{DF6839E2-27CD-4AF5-B1CA-886F78CB5EB0}" type="presOf" srcId="{ABE51D6B-2740-4FCB-8AB4-98CEE56D6521}" destId="{9F1FE4B9-C2BB-4F4E-86CE-B1B280758B40}" srcOrd="0" destOrd="0" presId="urn:microsoft.com/office/officeart/2005/8/layout/vList2"/>
    <dgm:cxn modelId="{5217D0ED-FF5E-4495-BDB5-4A0458632893}" type="presParOf" srcId="{0E66CF64-E169-4A5B-938A-2ADA3065E5E5}" destId="{D6B6A75D-AC50-4846-B335-7C801BF04BB2}" srcOrd="0" destOrd="0" presId="urn:microsoft.com/office/officeart/2005/8/layout/vList2"/>
    <dgm:cxn modelId="{2D662BA6-414F-4178-BB84-D046C8D6030B}" type="presParOf" srcId="{0E66CF64-E169-4A5B-938A-2ADA3065E5E5}" destId="{C5C19040-62A0-4A44-A645-DB7D088FFF46}" srcOrd="1" destOrd="0" presId="urn:microsoft.com/office/officeart/2005/8/layout/vList2"/>
    <dgm:cxn modelId="{CD93E7F7-BB45-441A-8BB3-DCA8E719E4B7}" type="presParOf" srcId="{0E66CF64-E169-4A5B-938A-2ADA3065E5E5}" destId="{8A893DE3-CA42-4DA0-B63F-A2A7AB40AD51}" srcOrd="2" destOrd="0" presId="urn:microsoft.com/office/officeart/2005/8/layout/vList2"/>
    <dgm:cxn modelId="{C3D53FE7-D858-4193-A9EB-1D73EB6EABDC}" type="presParOf" srcId="{0E66CF64-E169-4A5B-938A-2ADA3065E5E5}" destId="{F65B8538-EBF7-4221-BBCE-81B26718A7BC}" srcOrd="3" destOrd="0" presId="urn:microsoft.com/office/officeart/2005/8/layout/vList2"/>
    <dgm:cxn modelId="{D6BF4204-DEA8-49AB-A387-F7A8FADB736C}" type="presParOf" srcId="{0E66CF64-E169-4A5B-938A-2ADA3065E5E5}" destId="{9F1FE4B9-C2BB-4F4E-86CE-B1B280758B40}" srcOrd="4" destOrd="0" presId="urn:microsoft.com/office/officeart/2005/8/layout/vList2"/>
    <dgm:cxn modelId="{5BA2C5B8-ABD9-4EC8-96C7-BD58F67ADB3C}" type="presParOf" srcId="{0E66CF64-E169-4A5B-938A-2ADA3065E5E5}" destId="{594A7B91-AADF-437D-A044-E628D085D814}" srcOrd="5" destOrd="0" presId="urn:microsoft.com/office/officeart/2005/8/layout/vList2"/>
    <dgm:cxn modelId="{422B8E94-23A8-4797-BF50-79126F9417EF}" type="presParOf" srcId="{0E66CF64-E169-4A5B-938A-2ADA3065E5E5}" destId="{DEFB5D18-97A6-4556-B9E8-7FF53881E53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F6CB80-9627-4E21-A752-1CC46DB193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3CE3F6-CC48-468F-A9A5-D5BF7CF687D3}">
      <dgm:prSet/>
      <dgm:spPr/>
      <dgm:t>
        <a:bodyPr/>
        <a:lstStyle/>
        <a:p>
          <a:r>
            <a:rPr lang="en-US" b="0" i="0" baseline="0" dirty="0"/>
            <a:t>Michigan Tech. University (MTU) awarded a competitively solicited project through Defense Innovation Unit (DIU) OTA </a:t>
          </a:r>
          <a:endParaRPr lang="en-US" dirty="0"/>
        </a:p>
      </dgm:t>
    </dgm:pt>
    <dgm:pt modelId="{E7FDAD8B-E490-40BF-828A-0E421A7378A6}" type="parTrans" cxnId="{B9724928-35E0-4A64-86DA-97729D68265D}">
      <dgm:prSet/>
      <dgm:spPr/>
      <dgm:t>
        <a:bodyPr/>
        <a:lstStyle/>
        <a:p>
          <a:endParaRPr lang="en-US"/>
        </a:p>
      </dgm:t>
    </dgm:pt>
    <dgm:pt modelId="{35FF05E3-44E9-40CE-A4EB-5CF355CABD3F}" type="sibTrans" cxnId="{B9724928-35E0-4A64-86DA-97729D68265D}">
      <dgm:prSet/>
      <dgm:spPr/>
      <dgm:t>
        <a:bodyPr/>
        <a:lstStyle/>
        <a:p>
          <a:endParaRPr lang="en-US"/>
        </a:p>
      </dgm:t>
    </dgm:pt>
    <dgm:pt modelId="{1385E709-7BC3-4958-886A-0F2FC9179419}" type="pres">
      <dgm:prSet presAssocID="{78F6CB80-9627-4E21-A752-1CC46DB193DD}" presName="linear" presStyleCnt="0">
        <dgm:presLayoutVars>
          <dgm:animLvl val="lvl"/>
          <dgm:resizeHandles val="exact"/>
        </dgm:presLayoutVars>
      </dgm:prSet>
      <dgm:spPr/>
    </dgm:pt>
    <dgm:pt modelId="{3E9AD3F4-2F21-41CA-A848-ADE58279C320}" type="pres">
      <dgm:prSet presAssocID="{A43CE3F6-CC48-468F-A9A5-D5BF7CF687D3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9724928-35E0-4A64-86DA-97729D68265D}" srcId="{78F6CB80-9627-4E21-A752-1CC46DB193DD}" destId="{A43CE3F6-CC48-468F-A9A5-D5BF7CF687D3}" srcOrd="0" destOrd="0" parTransId="{E7FDAD8B-E490-40BF-828A-0E421A7378A6}" sibTransId="{35FF05E3-44E9-40CE-A4EB-5CF355CABD3F}"/>
    <dgm:cxn modelId="{8CF43CAD-E7E8-4915-A534-AA7010DD6834}" type="presOf" srcId="{A43CE3F6-CC48-468F-A9A5-D5BF7CF687D3}" destId="{3E9AD3F4-2F21-41CA-A848-ADE58279C320}" srcOrd="0" destOrd="0" presId="urn:microsoft.com/office/officeart/2005/8/layout/vList2"/>
    <dgm:cxn modelId="{44C27AC7-1D92-4491-B5D9-73C8C72D5231}" type="presOf" srcId="{78F6CB80-9627-4E21-A752-1CC46DB193DD}" destId="{1385E709-7BC3-4958-886A-0F2FC9179419}" srcOrd="0" destOrd="0" presId="urn:microsoft.com/office/officeart/2005/8/layout/vList2"/>
    <dgm:cxn modelId="{CC426D72-46DF-4652-BE43-F2EF508FDB27}" type="presParOf" srcId="{1385E709-7BC3-4958-886A-0F2FC9179419}" destId="{3E9AD3F4-2F21-41CA-A848-ADE58279C32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0CD2EA-A1B6-428A-9CE5-EC38D82720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E7B301-6C04-4611-AE4F-121A0954EDFB}">
      <dgm:prSet custT="1"/>
      <dgm:spPr/>
      <dgm:t>
        <a:bodyPr/>
        <a:lstStyle/>
        <a:p>
          <a:r>
            <a:rPr lang="en-US" sz="5400" b="1" i="0" baseline="0" dirty="0">
              <a:latin typeface="Arial" panose="020B0604020202020204" pitchFamily="34" charset="0"/>
              <a:cs typeface="Arial" panose="020B0604020202020204" pitchFamily="34" charset="0"/>
            </a:rPr>
            <a:t>Key characteristics:</a:t>
          </a:r>
          <a:endParaRPr lang="en-US" sz="5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19F6E-1221-42FB-B315-43958F4468A0}" type="parTrans" cxnId="{6470663B-D770-4C15-9B29-0F373081AAF3}">
      <dgm:prSet/>
      <dgm:spPr/>
      <dgm:t>
        <a:bodyPr/>
        <a:lstStyle/>
        <a:p>
          <a:endParaRPr lang="en-US" sz="2400"/>
        </a:p>
      </dgm:t>
    </dgm:pt>
    <dgm:pt modelId="{716DB8A2-C366-428F-A5E3-E806A603B641}" type="sibTrans" cxnId="{6470663B-D770-4C15-9B29-0F373081AAF3}">
      <dgm:prSet/>
      <dgm:spPr/>
      <dgm:t>
        <a:bodyPr/>
        <a:lstStyle/>
        <a:p>
          <a:endParaRPr lang="en-US" sz="2400"/>
        </a:p>
      </dgm:t>
    </dgm:pt>
    <dgm:pt modelId="{A0EC38DD-CF02-48DD-8B23-FD167B076A7F}">
      <dgm:prSet custT="1"/>
      <dgm:spPr/>
      <dgm:t>
        <a:bodyPr/>
        <a:lstStyle/>
        <a:p>
          <a:r>
            <a:rPr lang="en-US" sz="4400" b="0" i="0" baseline="0" dirty="0">
              <a:latin typeface="Arial" panose="020B0604020202020204" pitchFamily="34" charset="0"/>
              <a:cs typeface="Arial" panose="020B0604020202020204" pitchFamily="34" charset="0"/>
            </a:rPr>
            <a:t>Maintains existing vehicle engine and drivetrain</a:t>
          </a:r>
          <a:endParaRPr lang="en-US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0F8846-5172-4F4A-BFB9-ED4762FC6C45}" type="parTrans" cxnId="{5235EA78-09FC-4D53-8813-1677CA35FEA0}">
      <dgm:prSet/>
      <dgm:spPr/>
      <dgm:t>
        <a:bodyPr/>
        <a:lstStyle/>
        <a:p>
          <a:endParaRPr lang="en-US" sz="2400"/>
        </a:p>
      </dgm:t>
    </dgm:pt>
    <dgm:pt modelId="{8F225EB5-C733-48A4-ACB2-A150D0F8A6F2}" type="sibTrans" cxnId="{5235EA78-09FC-4D53-8813-1677CA35FEA0}">
      <dgm:prSet/>
      <dgm:spPr/>
      <dgm:t>
        <a:bodyPr/>
        <a:lstStyle/>
        <a:p>
          <a:endParaRPr lang="en-US" sz="2400"/>
        </a:p>
      </dgm:t>
    </dgm:pt>
    <dgm:pt modelId="{BFE27C19-EDF8-4217-BCA4-BE80B935A91B}">
      <dgm:prSet custT="1"/>
      <dgm:spPr/>
      <dgm:t>
        <a:bodyPr/>
        <a:lstStyle/>
        <a:p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High TRL COTS and MOTS components</a:t>
          </a:r>
        </a:p>
      </dgm:t>
    </dgm:pt>
    <dgm:pt modelId="{AD7E825A-3FD0-4FC0-95FC-6FC26A061DCD}" type="parTrans" cxnId="{4B005EAF-DAD3-4A8C-8865-EA1D45126C89}">
      <dgm:prSet/>
      <dgm:spPr/>
      <dgm:t>
        <a:bodyPr/>
        <a:lstStyle/>
        <a:p>
          <a:endParaRPr lang="en-US" sz="2400"/>
        </a:p>
      </dgm:t>
    </dgm:pt>
    <dgm:pt modelId="{54B83E7E-7DF0-44CC-BC3D-10FCF34102B8}" type="sibTrans" cxnId="{4B005EAF-DAD3-4A8C-8865-EA1D45126C89}">
      <dgm:prSet/>
      <dgm:spPr/>
      <dgm:t>
        <a:bodyPr/>
        <a:lstStyle/>
        <a:p>
          <a:endParaRPr lang="en-US" sz="2400"/>
        </a:p>
      </dgm:t>
    </dgm:pt>
    <dgm:pt modelId="{DA478271-C00D-4C66-B1D2-8186CF286FC0}">
      <dgm:prSet custT="1"/>
      <dgm:spPr/>
      <dgm:t>
        <a:bodyPr/>
        <a:lstStyle/>
        <a:p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No high voltage energy storage</a:t>
          </a:r>
        </a:p>
      </dgm:t>
    </dgm:pt>
    <dgm:pt modelId="{CD6E8EB9-DC07-4F26-9E06-8263032E3593}" type="parTrans" cxnId="{4DF9E15F-53CF-4B12-9EBB-3103CA202F40}">
      <dgm:prSet/>
      <dgm:spPr/>
      <dgm:t>
        <a:bodyPr/>
        <a:lstStyle/>
        <a:p>
          <a:endParaRPr lang="en-US"/>
        </a:p>
      </dgm:t>
    </dgm:pt>
    <dgm:pt modelId="{7BB1C8F2-1C02-430C-87C7-52B97B157D39}" type="sibTrans" cxnId="{4DF9E15F-53CF-4B12-9EBB-3103CA202F40}">
      <dgm:prSet/>
      <dgm:spPr/>
      <dgm:t>
        <a:bodyPr/>
        <a:lstStyle/>
        <a:p>
          <a:endParaRPr lang="en-US"/>
        </a:p>
      </dgm:t>
    </dgm:pt>
    <dgm:pt modelId="{9CDC088C-86C8-42E4-A470-560DCD0D4BEB}">
      <dgm:prSet custT="1"/>
      <dgm:spPr/>
      <dgm:t>
        <a:bodyPr/>
        <a:lstStyle/>
        <a:p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Vehicle operation remains if kit becomes unavailable</a:t>
          </a:r>
        </a:p>
      </dgm:t>
    </dgm:pt>
    <dgm:pt modelId="{3A1CA0C3-8049-4FCC-852E-98D93AA0E614}" type="parTrans" cxnId="{67091B1C-E096-49C6-8E57-F70E7E7528F5}">
      <dgm:prSet/>
      <dgm:spPr/>
      <dgm:t>
        <a:bodyPr/>
        <a:lstStyle/>
        <a:p>
          <a:endParaRPr lang="en-US"/>
        </a:p>
      </dgm:t>
    </dgm:pt>
    <dgm:pt modelId="{CB7F7D26-DE9F-4A7A-B60A-EC8BA618EB13}" type="sibTrans" cxnId="{67091B1C-E096-49C6-8E57-F70E7E7528F5}">
      <dgm:prSet/>
      <dgm:spPr/>
      <dgm:t>
        <a:bodyPr/>
        <a:lstStyle/>
        <a:p>
          <a:endParaRPr lang="en-US"/>
        </a:p>
      </dgm:t>
    </dgm:pt>
    <dgm:pt modelId="{8232955D-BE2A-4AD3-B672-C61BBEF1745F}" type="pres">
      <dgm:prSet presAssocID="{190CD2EA-A1B6-428A-9CE5-EC38D8272041}" presName="linear" presStyleCnt="0">
        <dgm:presLayoutVars>
          <dgm:animLvl val="lvl"/>
          <dgm:resizeHandles val="exact"/>
        </dgm:presLayoutVars>
      </dgm:prSet>
      <dgm:spPr/>
    </dgm:pt>
    <dgm:pt modelId="{354DE787-5180-4E0F-AE30-8506989478BB}" type="pres">
      <dgm:prSet presAssocID="{62E7B301-6C04-4611-AE4F-121A0954EDFB}" presName="parentText" presStyleLbl="node1" presStyleIdx="0" presStyleCnt="1" custLinFactNeighborY="-3235">
        <dgm:presLayoutVars>
          <dgm:chMax val="0"/>
          <dgm:bulletEnabled val="1"/>
        </dgm:presLayoutVars>
      </dgm:prSet>
      <dgm:spPr/>
    </dgm:pt>
    <dgm:pt modelId="{975BD903-B55F-4D6E-A960-584A4AF0BCA8}" type="pres">
      <dgm:prSet presAssocID="{62E7B301-6C04-4611-AE4F-121A0954EDFB}" presName="childText" presStyleLbl="revTx" presStyleIdx="0" presStyleCnt="1" custLinFactNeighborX="208" custLinFactNeighborY="-6148">
        <dgm:presLayoutVars>
          <dgm:bulletEnabled val="1"/>
        </dgm:presLayoutVars>
      </dgm:prSet>
      <dgm:spPr/>
    </dgm:pt>
  </dgm:ptLst>
  <dgm:cxnLst>
    <dgm:cxn modelId="{67091B1C-E096-49C6-8E57-F70E7E7528F5}" srcId="{62E7B301-6C04-4611-AE4F-121A0954EDFB}" destId="{9CDC088C-86C8-42E4-A470-560DCD0D4BEB}" srcOrd="3" destOrd="0" parTransId="{3A1CA0C3-8049-4FCC-852E-98D93AA0E614}" sibTransId="{CB7F7D26-DE9F-4A7A-B60A-EC8BA618EB13}"/>
    <dgm:cxn modelId="{B6F4421D-71F1-437A-8655-FB369647A5F2}" type="presOf" srcId="{9CDC088C-86C8-42E4-A470-560DCD0D4BEB}" destId="{975BD903-B55F-4D6E-A960-584A4AF0BCA8}" srcOrd="0" destOrd="3" presId="urn:microsoft.com/office/officeart/2005/8/layout/vList2"/>
    <dgm:cxn modelId="{448DDA22-C2E9-4EFE-A6ED-AC91C775276C}" type="presOf" srcId="{A0EC38DD-CF02-48DD-8B23-FD167B076A7F}" destId="{975BD903-B55F-4D6E-A960-584A4AF0BCA8}" srcOrd="0" destOrd="0" presId="urn:microsoft.com/office/officeart/2005/8/layout/vList2"/>
    <dgm:cxn modelId="{6B618230-EC53-4AA3-AF43-892B9EA44EB6}" type="presOf" srcId="{DA478271-C00D-4C66-B1D2-8186CF286FC0}" destId="{975BD903-B55F-4D6E-A960-584A4AF0BCA8}" srcOrd="0" destOrd="2" presId="urn:microsoft.com/office/officeart/2005/8/layout/vList2"/>
    <dgm:cxn modelId="{6470663B-D770-4C15-9B29-0F373081AAF3}" srcId="{190CD2EA-A1B6-428A-9CE5-EC38D8272041}" destId="{62E7B301-6C04-4611-AE4F-121A0954EDFB}" srcOrd="0" destOrd="0" parTransId="{EDE19F6E-1221-42FB-B315-43958F4468A0}" sibTransId="{716DB8A2-C366-428F-A5E3-E806A603B641}"/>
    <dgm:cxn modelId="{4DF9E15F-53CF-4B12-9EBB-3103CA202F40}" srcId="{62E7B301-6C04-4611-AE4F-121A0954EDFB}" destId="{DA478271-C00D-4C66-B1D2-8186CF286FC0}" srcOrd="2" destOrd="0" parTransId="{CD6E8EB9-DC07-4F26-9E06-8263032E3593}" sibTransId="{7BB1C8F2-1C02-430C-87C7-52B97B157D39}"/>
    <dgm:cxn modelId="{EF890E63-F0C5-40AB-93B7-DF1518F0904A}" type="presOf" srcId="{BFE27C19-EDF8-4217-BCA4-BE80B935A91B}" destId="{975BD903-B55F-4D6E-A960-584A4AF0BCA8}" srcOrd="0" destOrd="1" presId="urn:microsoft.com/office/officeart/2005/8/layout/vList2"/>
    <dgm:cxn modelId="{48191E65-F12C-4F94-9791-670077C5F898}" type="presOf" srcId="{190CD2EA-A1B6-428A-9CE5-EC38D8272041}" destId="{8232955D-BE2A-4AD3-B672-C61BBEF1745F}" srcOrd="0" destOrd="0" presId="urn:microsoft.com/office/officeart/2005/8/layout/vList2"/>
    <dgm:cxn modelId="{215C3457-DBBF-41E0-B915-F368B2E5B3F1}" type="presOf" srcId="{62E7B301-6C04-4611-AE4F-121A0954EDFB}" destId="{354DE787-5180-4E0F-AE30-8506989478BB}" srcOrd="0" destOrd="0" presId="urn:microsoft.com/office/officeart/2005/8/layout/vList2"/>
    <dgm:cxn modelId="{5235EA78-09FC-4D53-8813-1677CA35FEA0}" srcId="{62E7B301-6C04-4611-AE4F-121A0954EDFB}" destId="{A0EC38DD-CF02-48DD-8B23-FD167B076A7F}" srcOrd="0" destOrd="0" parTransId="{700F8846-5172-4F4A-BFB9-ED4762FC6C45}" sibTransId="{8F225EB5-C733-48A4-ACB2-A150D0F8A6F2}"/>
    <dgm:cxn modelId="{4B005EAF-DAD3-4A8C-8865-EA1D45126C89}" srcId="{62E7B301-6C04-4611-AE4F-121A0954EDFB}" destId="{BFE27C19-EDF8-4217-BCA4-BE80B935A91B}" srcOrd="1" destOrd="0" parTransId="{AD7E825A-3FD0-4FC0-95FC-6FC26A061DCD}" sibTransId="{54B83E7E-7DF0-44CC-BC3D-10FCF34102B8}"/>
    <dgm:cxn modelId="{18ED97DE-B023-410D-9CD4-B0835B34C9A7}" type="presParOf" srcId="{8232955D-BE2A-4AD3-B672-C61BBEF1745F}" destId="{354DE787-5180-4E0F-AE30-8506989478BB}" srcOrd="0" destOrd="0" presId="urn:microsoft.com/office/officeart/2005/8/layout/vList2"/>
    <dgm:cxn modelId="{03158FD2-A54F-4309-A511-7278115E1E09}" type="presParOf" srcId="{8232955D-BE2A-4AD3-B672-C61BBEF1745F}" destId="{975BD903-B55F-4D6E-A960-584A4AF0BCA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17E3C2-F41D-409D-8975-9149273C1404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30B689-FAB1-4DB2-8EAB-7B875919386B}">
      <dgm:prSet custT="1"/>
      <dgm:spPr/>
      <dgm:t>
        <a:bodyPr/>
        <a:lstStyle/>
        <a:p>
          <a:r>
            <a:rPr lang="en-US" sz="3300" b="0" i="0" baseline="0" dirty="0">
              <a:latin typeface="Arial" panose="020B0604020202020204" pitchFamily="34" charset="0"/>
              <a:cs typeface="Arial" panose="020B0604020202020204" pitchFamily="34" charset="0"/>
            </a:rPr>
            <a:t>Architecture selection</a:t>
          </a:r>
          <a:endParaRPr lang="en-US" sz="3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9BC402-9415-46E7-B167-AB9A25AF2566}" type="parTrans" cxnId="{FF170CBE-214D-4A3C-9C29-26323F1A1B97}">
      <dgm:prSet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D6373-DD4B-498E-84D7-7A68BED9CB6E}" type="sibTrans" cxnId="{FF170CBE-214D-4A3C-9C29-26323F1A1B97}">
      <dgm:prSet custT="1"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A60E2F-7111-44AF-AB52-77F27B8E9DD8}">
      <dgm:prSet custT="1"/>
      <dgm:spPr/>
      <dgm:t>
        <a:bodyPr/>
        <a:lstStyle/>
        <a:p>
          <a:r>
            <a:rPr lang="en-US" sz="3300" b="0" i="0" baseline="0" dirty="0">
              <a:latin typeface="Arial" panose="020B0604020202020204" pitchFamily="34" charset="0"/>
              <a:cs typeface="Arial" panose="020B0604020202020204" pitchFamily="34" charset="0"/>
            </a:rPr>
            <a:t>Model development &amp; calibration</a:t>
          </a:r>
          <a:endParaRPr lang="en-US" sz="3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CFC213-9335-4613-8482-E5F8C1D2B122}" type="parTrans" cxnId="{DB8A22F5-A345-4C4D-AD62-259344A9F87C}">
      <dgm:prSet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9F74F9-7EC5-4C58-92C7-A5CAE237EA12}" type="sibTrans" cxnId="{DB8A22F5-A345-4C4D-AD62-259344A9F87C}">
      <dgm:prSet custT="1"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71F104-244A-4A46-AEFE-F0C4AE278D62}">
      <dgm:prSet custT="1"/>
      <dgm:spPr/>
      <dgm:t>
        <a:bodyPr/>
        <a:lstStyle/>
        <a:p>
          <a:r>
            <a:rPr lang="en-US" sz="3300" b="0" i="0" baseline="0" dirty="0">
              <a:latin typeface="Arial" panose="020B0604020202020204" pitchFamily="34" charset="0"/>
              <a:cs typeface="Arial" panose="020B0604020202020204" pitchFamily="34" charset="0"/>
            </a:rPr>
            <a:t>Performance studies</a:t>
          </a:r>
          <a:endParaRPr lang="en-US" sz="3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B516D2-327F-4A14-9222-9CB288A0D589}" type="parTrans" cxnId="{C78F8B6B-94C1-4188-9821-74AAA0D1B65A}">
      <dgm:prSet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DBF6B6-6590-473B-A51E-378330DAE57C}" type="sibTrans" cxnId="{C78F8B6B-94C1-4188-9821-74AAA0D1B65A}">
      <dgm:prSet custT="1"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DE34FA-8C3F-472F-892C-FEFA43D36F65}">
      <dgm:prSet custT="1"/>
      <dgm:spPr/>
      <dgm:t>
        <a:bodyPr/>
        <a:lstStyle/>
        <a:p>
          <a:r>
            <a:rPr lang="en-US" sz="3300" b="0" i="0" baseline="0" dirty="0">
              <a:latin typeface="Arial" panose="020B0604020202020204" pitchFamily="34" charset="0"/>
              <a:cs typeface="Arial" panose="020B0604020202020204" pitchFamily="34" charset="0"/>
            </a:rPr>
            <a:t>MTU VIPK integration</a:t>
          </a:r>
          <a:endParaRPr lang="en-US" sz="3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35AFCE-8EEE-4D77-9738-F50251AF00D4}" type="parTrans" cxnId="{B9E49FB6-B83F-4670-9207-E82DEFAE3E17}">
      <dgm:prSet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6CD7CC-610F-4C05-99EB-56C242124FE4}" type="sibTrans" cxnId="{B9E49FB6-B83F-4670-9207-E82DEFAE3E17}">
      <dgm:prSet custT="1"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DEDCB5-D98E-4628-9B94-929EAF2A7635}">
      <dgm:prSet custT="1"/>
      <dgm:spPr/>
      <dgm:t>
        <a:bodyPr/>
        <a:lstStyle/>
        <a:p>
          <a:r>
            <a:rPr lang="en-US" sz="3300" b="0" i="0" baseline="0" dirty="0">
              <a:latin typeface="Arial" panose="020B0604020202020204" pitchFamily="34" charset="0"/>
              <a:cs typeface="Arial" panose="020B0604020202020204" pitchFamily="34" charset="0"/>
            </a:rPr>
            <a:t>MTU VIPK experimental testing</a:t>
          </a:r>
          <a:endParaRPr lang="en-US" sz="33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4923F-36DE-4511-A7C9-7A5DA415F549}" type="parTrans" cxnId="{00B54DC9-C35D-49EF-B8ED-45734AF84BC7}">
      <dgm:prSet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0D8BB-4C0B-4AD2-9CCA-62549A291C49}" type="sibTrans" cxnId="{00B54DC9-C35D-49EF-B8ED-45734AF84BC7}">
      <dgm:prSet/>
      <dgm:spPr/>
      <dgm:t>
        <a:bodyPr/>
        <a:lstStyle/>
        <a:p>
          <a:endParaRPr lang="en-US" sz="33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0F4D4F-2DD5-4851-BC9F-8DE9DC780CF0}" type="pres">
      <dgm:prSet presAssocID="{4E17E3C2-F41D-409D-8975-9149273C1404}" presName="Name0" presStyleCnt="0">
        <dgm:presLayoutVars>
          <dgm:dir/>
          <dgm:resizeHandles val="exact"/>
        </dgm:presLayoutVars>
      </dgm:prSet>
      <dgm:spPr/>
    </dgm:pt>
    <dgm:pt modelId="{58E38652-3FE0-44F8-A4D4-421D962D4985}" type="pres">
      <dgm:prSet presAssocID="{C030B689-FAB1-4DB2-8EAB-7B875919386B}" presName="composite" presStyleCnt="0"/>
      <dgm:spPr/>
    </dgm:pt>
    <dgm:pt modelId="{982F5F01-F956-4E70-8600-1665C7712621}" type="pres">
      <dgm:prSet presAssocID="{C030B689-FAB1-4DB2-8EAB-7B875919386B}" presName="imagSh" presStyleLbl="bgImgPlace1" presStyleIdx="0" presStyleCnt="5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A7210F3-574D-4E94-9ACC-E69BFD50C2BF}" type="pres">
      <dgm:prSet presAssocID="{C030B689-FAB1-4DB2-8EAB-7B875919386B}" presName="txNode" presStyleLbl="node1" presStyleIdx="0" presStyleCnt="5">
        <dgm:presLayoutVars>
          <dgm:bulletEnabled val="1"/>
        </dgm:presLayoutVars>
      </dgm:prSet>
      <dgm:spPr/>
    </dgm:pt>
    <dgm:pt modelId="{0B312220-F1D2-4C9B-B48C-3667368E20D7}" type="pres">
      <dgm:prSet presAssocID="{92ED6373-DD4B-498E-84D7-7A68BED9CB6E}" presName="sibTrans" presStyleLbl="sibTrans2D1" presStyleIdx="0" presStyleCnt="4"/>
      <dgm:spPr/>
    </dgm:pt>
    <dgm:pt modelId="{C2FBFBDB-37B1-413F-ACD0-97D1DF4BD306}" type="pres">
      <dgm:prSet presAssocID="{92ED6373-DD4B-498E-84D7-7A68BED9CB6E}" presName="connTx" presStyleLbl="sibTrans2D1" presStyleIdx="0" presStyleCnt="4"/>
      <dgm:spPr/>
    </dgm:pt>
    <dgm:pt modelId="{735679AC-48DD-4392-B335-7CBC3EE01E7B}" type="pres">
      <dgm:prSet presAssocID="{A9A60E2F-7111-44AF-AB52-77F27B8E9DD8}" presName="composite" presStyleCnt="0"/>
      <dgm:spPr/>
    </dgm:pt>
    <dgm:pt modelId="{DCFC1C5A-00A3-452E-951B-591D9389BF60}" type="pres">
      <dgm:prSet presAssocID="{A9A60E2F-7111-44AF-AB52-77F27B8E9DD8}" presName="imagSh" presStyleLbl="bgImgPlace1" presStyleIdx="1" presStyleCnt="5"/>
      <dgm:spPr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BF7EFA92-198A-4546-9B3F-45C38B633894}" type="pres">
      <dgm:prSet presAssocID="{A9A60E2F-7111-44AF-AB52-77F27B8E9DD8}" presName="txNode" presStyleLbl="node1" presStyleIdx="1" presStyleCnt="5">
        <dgm:presLayoutVars>
          <dgm:bulletEnabled val="1"/>
        </dgm:presLayoutVars>
      </dgm:prSet>
      <dgm:spPr/>
    </dgm:pt>
    <dgm:pt modelId="{D190F922-8C9D-4CF3-B801-C2CFC468DD00}" type="pres">
      <dgm:prSet presAssocID="{A69F74F9-7EC5-4C58-92C7-A5CAE237EA12}" presName="sibTrans" presStyleLbl="sibTrans2D1" presStyleIdx="1" presStyleCnt="4"/>
      <dgm:spPr/>
    </dgm:pt>
    <dgm:pt modelId="{346BFCD6-1D5F-449C-91A1-C4DA7BE11CC6}" type="pres">
      <dgm:prSet presAssocID="{A69F74F9-7EC5-4C58-92C7-A5CAE237EA12}" presName="connTx" presStyleLbl="sibTrans2D1" presStyleIdx="1" presStyleCnt="4"/>
      <dgm:spPr/>
    </dgm:pt>
    <dgm:pt modelId="{48D5498A-BF6B-4081-B4A7-AFB4CD9FC9EC}" type="pres">
      <dgm:prSet presAssocID="{0571F104-244A-4A46-AEFE-F0C4AE278D62}" presName="composite" presStyleCnt="0"/>
      <dgm:spPr/>
    </dgm:pt>
    <dgm:pt modelId="{60401D47-7523-4FDB-9463-11EB2170E6E3}" type="pres">
      <dgm:prSet presAssocID="{0571F104-244A-4A46-AEFE-F0C4AE278D62}" presName="imagSh" presStyleLbl="bgImgPlace1" presStyleIdx="2" presStyleCnt="5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AB98F24D-EB09-48C0-9622-9E33E2E63C64}" type="pres">
      <dgm:prSet presAssocID="{0571F104-244A-4A46-AEFE-F0C4AE278D62}" presName="txNode" presStyleLbl="node1" presStyleIdx="2" presStyleCnt="5">
        <dgm:presLayoutVars>
          <dgm:bulletEnabled val="1"/>
        </dgm:presLayoutVars>
      </dgm:prSet>
      <dgm:spPr/>
    </dgm:pt>
    <dgm:pt modelId="{CB95F9DB-0AAB-4199-B67D-607AC4E1C970}" type="pres">
      <dgm:prSet presAssocID="{DADBF6B6-6590-473B-A51E-378330DAE57C}" presName="sibTrans" presStyleLbl="sibTrans2D1" presStyleIdx="2" presStyleCnt="4"/>
      <dgm:spPr/>
    </dgm:pt>
    <dgm:pt modelId="{1AB5B51E-C87E-4B14-9754-E52B1936D2DE}" type="pres">
      <dgm:prSet presAssocID="{DADBF6B6-6590-473B-A51E-378330DAE57C}" presName="connTx" presStyleLbl="sibTrans2D1" presStyleIdx="2" presStyleCnt="4"/>
      <dgm:spPr/>
    </dgm:pt>
    <dgm:pt modelId="{0E8C1688-AB34-40CD-A218-5C0F28F4F2A5}" type="pres">
      <dgm:prSet presAssocID="{4EDE34FA-8C3F-472F-892C-FEFA43D36F65}" presName="composite" presStyleCnt="0"/>
      <dgm:spPr/>
    </dgm:pt>
    <dgm:pt modelId="{8EBEE0F3-CCC2-46F0-8DCD-BE0FDD3590A0}" type="pres">
      <dgm:prSet presAssocID="{4EDE34FA-8C3F-472F-892C-FEFA43D36F65}" presName="imagSh" presStyleLbl="bgImgPlace1" presStyleIdx="3" presStyleCnt="5"/>
      <dgm:spPr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0F65B456-7FC1-4A62-A727-490604DBE258}" type="pres">
      <dgm:prSet presAssocID="{4EDE34FA-8C3F-472F-892C-FEFA43D36F65}" presName="txNode" presStyleLbl="node1" presStyleIdx="3" presStyleCnt="5">
        <dgm:presLayoutVars>
          <dgm:bulletEnabled val="1"/>
        </dgm:presLayoutVars>
      </dgm:prSet>
      <dgm:spPr/>
    </dgm:pt>
    <dgm:pt modelId="{54782614-24C3-4A13-B8E8-2F98BE2FDF57}" type="pres">
      <dgm:prSet presAssocID="{996CD7CC-610F-4C05-99EB-56C242124FE4}" presName="sibTrans" presStyleLbl="sibTrans2D1" presStyleIdx="3" presStyleCnt="4"/>
      <dgm:spPr/>
    </dgm:pt>
    <dgm:pt modelId="{0C26E331-3019-4043-A201-4ADCCF5822EA}" type="pres">
      <dgm:prSet presAssocID="{996CD7CC-610F-4C05-99EB-56C242124FE4}" presName="connTx" presStyleLbl="sibTrans2D1" presStyleIdx="3" presStyleCnt="4"/>
      <dgm:spPr/>
    </dgm:pt>
    <dgm:pt modelId="{7B9CD72F-6658-405A-AF90-1018E14F58F2}" type="pres">
      <dgm:prSet presAssocID="{5BDEDCB5-D98E-4628-9B94-929EAF2A7635}" presName="composite" presStyleCnt="0"/>
      <dgm:spPr/>
    </dgm:pt>
    <dgm:pt modelId="{29D3282C-C660-492D-B3D8-A2D16F4A854B}" type="pres">
      <dgm:prSet presAssocID="{5BDEDCB5-D98E-4628-9B94-929EAF2A7635}" presName="imagSh" presStyleLbl="bgImgPlace1" presStyleIdx="4" presStyleCnt="5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446919D5-B5A3-4BF1-9F87-7CF4C222D55D}" type="pres">
      <dgm:prSet presAssocID="{5BDEDCB5-D98E-4628-9B94-929EAF2A7635}" presName="txNode" presStyleLbl="node1" presStyleIdx="4" presStyleCnt="5">
        <dgm:presLayoutVars>
          <dgm:bulletEnabled val="1"/>
        </dgm:presLayoutVars>
      </dgm:prSet>
      <dgm:spPr/>
    </dgm:pt>
  </dgm:ptLst>
  <dgm:cxnLst>
    <dgm:cxn modelId="{FB06201B-2BFE-4614-A4AA-727CEDD589A6}" type="presOf" srcId="{4EDE34FA-8C3F-472F-892C-FEFA43D36F65}" destId="{0F65B456-7FC1-4A62-A727-490604DBE258}" srcOrd="0" destOrd="0" presId="urn:microsoft.com/office/officeart/2005/8/layout/hProcess10"/>
    <dgm:cxn modelId="{A13DD139-8ABF-437D-A958-733F7C86206B}" type="presOf" srcId="{0571F104-244A-4A46-AEFE-F0C4AE278D62}" destId="{AB98F24D-EB09-48C0-9622-9E33E2E63C64}" srcOrd="0" destOrd="0" presId="urn:microsoft.com/office/officeart/2005/8/layout/hProcess10"/>
    <dgm:cxn modelId="{857F755B-68AE-4326-B319-CC77FE0D31C4}" type="presOf" srcId="{A69F74F9-7EC5-4C58-92C7-A5CAE237EA12}" destId="{346BFCD6-1D5F-449C-91A1-C4DA7BE11CC6}" srcOrd="1" destOrd="0" presId="urn:microsoft.com/office/officeart/2005/8/layout/hProcess10"/>
    <dgm:cxn modelId="{E4562761-C4B8-4490-9F44-D699767AF500}" type="presOf" srcId="{92ED6373-DD4B-498E-84D7-7A68BED9CB6E}" destId="{0B312220-F1D2-4C9B-B48C-3667368E20D7}" srcOrd="0" destOrd="0" presId="urn:microsoft.com/office/officeart/2005/8/layout/hProcess10"/>
    <dgm:cxn modelId="{33AB0043-5265-40EA-B91B-0420E8355C72}" type="presOf" srcId="{92ED6373-DD4B-498E-84D7-7A68BED9CB6E}" destId="{C2FBFBDB-37B1-413F-ACD0-97D1DF4BD306}" srcOrd="1" destOrd="0" presId="urn:microsoft.com/office/officeart/2005/8/layout/hProcess10"/>
    <dgm:cxn modelId="{D51D9B65-ACF2-4A85-9072-37428E098D24}" type="presOf" srcId="{C030B689-FAB1-4DB2-8EAB-7B875919386B}" destId="{EA7210F3-574D-4E94-9ACC-E69BFD50C2BF}" srcOrd="0" destOrd="0" presId="urn:microsoft.com/office/officeart/2005/8/layout/hProcess10"/>
    <dgm:cxn modelId="{C78F8B6B-94C1-4188-9821-74AAA0D1B65A}" srcId="{4E17E3C2-F41D-409D-8975-9149273C1404}" destId="{0571F104-244A-4A46-AEFE-F0C4AE278D62}" srcOrd="2" destOrd="0" parTransId="{4FB516D2-327F-4A14-9222-9CB288A0D589}" sibTransId="{DADBF6B6-6590-473B-A51E-378330DAE57C}"/>
    <dgm:cxn modelId="{1049FF75-6953-42DC-9F1D-407CF5AADB9F}" type="presOf" srcId="{A69F74F9-7EC5-4C58-92C7-A5CAE237EA12}" destId="{D190F922-8C9D-4CF3-B801-C2CFC468DD00}" srcOrd="0" destOrd="0" presId="urn:microsoft.com/office/officeart/2005/8/layout/hProcess10"/>
    <dgm:cxn modelId="{C3DE5877-50D5-4191-A1FE-E365B01524F0}" type="presOf" srcId="{4E17E3C2-F41D-409D-8975-9149273C1404}" destId="{F40F4D4F-2DD5-4851-BC9F-8DE9DC780CF0}" srcOrd="0" destOrd="0" presId="urn:microsoft.com/office/officeart/2005/8/layout/hProcess10"/>
    <dgm:cxn modelId="{B02B1894-4882-49D0-9B5E-8CB2845A3323}" type="presOf" srcId="{DADBF6B6-6590-473B-A51E-378330DAE57C}" destId="{1AB5B51E-C87E-4B14-9754-E52B1936D2DE}" srcOrd="1" destOrd="0" presId="urn:microsoft.com/office/officeart/2005/8/layout/hProcess10"/>
    <dgm:cxn modelId="{D3F862A1-4106-45D4-AC88-3E19F4635050}" type="presOf" srcId="{A9A60E2F-7111-44AF-AB52-77F27B8E9DD8}" destId="{BF7EFA92-198A-4546-9B3F-45C38B633894}" srcOrd="0" destOrd="0" presId="urn:microsoft.com/office/officeart/2005/8/layout/hProcess10"/>
    <dgm:cxn modelId="{B9E49FB6-B83F-4670-9207-E82DEFAE3E17}" srcId="{4E17E3C2-F41D-409D-8975-9149273C1404}" destId="{4EDE34FA-8C3F-472F-892C-FEFA43D36F65}" srcOrd="3" destOrd="0" parTransId="{B635AFCE-8EEE-4D77-9738-F50251AF00D4}" sibTransId="{996CD7CC-610F-4C05-99EB-56C242124FE4}"/>
    <dgm:cxn modelId="{643BAFB8-F705-4EAD-9EA7-0EE2E610DAD5}" type="presOf" srcId="{DADBF6B6-6590-473B-A51E-378330DAE57C}" destId="{CB95F9DB-0AAB-4199-B67D-607AC4E1C970}" srcOrd="0" destOrd="0" presId="urn:microsoft.com/office/officeart/2005/8/layout/hProcess10"/>
    <dgm:cxn modelId="{FF170CBE-214D-4A3C-9C29-26323F1A1B97}" srcId="{4E17E3C2-F41D-409D-8975-9149273C1404}" destId="{C030B689-FAB1-4DB2-8EAB-7B875919386B}" srcOrd="0" destOrd="0" parTransId="{7A9BC402-9415-46E7-B167-AB9A25AF2566}" sibTransId="{92ED6373-DD4B-498E-84D7-7A68BED9CB6E}"/>
    <dgm:cxn modelId="{00B54DC9-C35D-49EF-B8ED-45734AF84BC7}" srcId="{4E17E3C2-F41D-409D-8975-9149273C1404}" destId="{5BDEDCB5-D98E-4628-9B94-929EAF2A7635}" srcOrd="4" destOrd="0" parTransId="{6094923F-36DE-4511-A7C9-7A5DA415F549}" sibTransId="{18E0D8BB-4C0B-4AD2-9CCA-62549A291C49}"/>
    <dgm:cxn modelId="{478E39D7-AF25-4BF6-9AD3-012D6E90B326}" type="presOf" srcId="{5BDEDCB5-D98E-4628-9B94-929EAF2A7635}" destId="{446919D5-B5A3-4BF1-9F87-7CF4C222D55D}" srcOrd="0" destOrd="0" presId="urn:microsoft.com/office/officeart/2005/8/layout/hProcess10"/>
    <dgm:cxn modelId="{6FF599DC-24C9-4E5F-89BD-9D7DA88CBE9E}" type="presOf" srcId="{996CD7CC-610F-4C05-99EB-56C242124FE4}" destId="{0C26E331-3019-4043-A201-4ADCCF5822EA}" srcOrd="1" destOrd="0" presId="urn:microsoft.com/office/officeart/2005/8/layout/hProcess10"/>
    <dgm:cxn modelId="{DB8A22F5-A345-4C4D-AD62-259344A9F87C}" srcId="{4E17E3C2-F41D-409D-8975-9149273C1404}" destId="{A9A60E2F-7111-44AF-AB52-77F27B8E9DD8}" srcOrd="1" destOrd="0" parTransId="{BDCFC213-9335-4613-8482-E5F8C1D2B122}" sibTransId="{A69F74F9-7EC5-4C58-92C7-A5CAE237EA12}"/>
    <dgm:cxn modelId="{CA3955F9-85CC-4FAC-A2C7-4FBF2692B738}" type="presOf" srcId="{996CD7CC-610F-4C05-99EB-56C242124FE4}" destId="{54782614-24C3-4A13-B8E8-2F98BE2FDF57}" srcOrd="0" destOrd="0" presId="urn:microsoft.com/office/officeart/2005/8/layout/hProcess10"/>
    <dgm:cxn modelId="{069DB774-8D74-4B6D-89C8-1CEA827B33C0}" type="presParOf" srcId="{F40F4D4F-2DD5-4851-BC9F-8DE9DC780CF0}" destId="{58E38652-3FE0-44F8-A4D4-421D962D4985}" srcOrd="0" destOrd="0" presId="urn:microsoft.com/office/officeart/2005/8/layout/hProcess10"/>
    <dgm:cxn modelId="{10179473-E3B8-4B8B-82E1-455D9A6F94AE}" type="presParOf" srcId="{58E38652-3FE0-44F8-A4D4-421D962D4985}" destId="{982F5F01-F956-4E70-8600-1665C7712621}" srcOrd="0" destOrd="0" presId="urn:microsoft.com/office/officeart/2005/8/layout/hProcess10"/>
    <dgm:cxn modelId="{C7345951-7A3B-409E-8FFA-1AB0A32859E0}" type="presParOf" srcId="{58E38652-3FE0-44F8-A4D4-421D962D4985}" destId="{EA7210F3-574D-4E94-9ACC-E69BFD50C2BF}" srcOrd="1" destOrd="0" presId="urn:microsoft.com/office/officeart/2005/8/layout/hProcess10"/>
    <dgm:cxn modelId="{C0935081-242C-4573-952F-F09FDDCCC7F1}" type="presParOf" srcId="{F40F4D4F-2DD5-4851-BC9F-8DE9DC780CF0}" destId="{0B312220-F1D2-4C9B-B48C-3667368E20D7}" srcOrd="1" destOrd="0" presId="urn:microsoft.com/office/officeart/2005/8/layout/hProcess10"/>
    <dgm:cxn modelId="{EE6963E0-7CE1-443B-AB0D-320C58F849CB}" type="presParOf" srcId="{0B312220-F1D2-4C9B-B48C-3667368E20D7}" destId="{C2FBFBDB-37B1-413F-ACD0-97D1DF4BD306}" srcOrd="0" destOrd="0" presId="urn:microsoft.com/office/officeart/2005/8/layout/hProcess10"/>
    <dgm:cxn modelId="{3C1A533C-9CAC-49EC-97A2-5FCB981AC11D}" type="presParOf" srcId="{F40F4D4F-2DD5-4851-BC9F-8DE9DC780CF0}" destId="{735679AC-48DD-4392-B335-7CBC3EE01E7B}" srcOrd="2" destOrd="0" presId="urn:microsoft.com/office/officeart/2005/8/layout/hProcess10"/>
    <dgm:cxn modelId="{7743D767-5322-40FF-80D6-ED9A1C24A729}" type="presParOf" srcId="{735679AC-48DD-4392-B335-7CBC3EE01E7B}" destId="{DCFC1C5A-00A3-452E-951B-591D9389BF60}" srcOrd="0" destOrd="0" presId="urn:microsoft.com/office/officeart/2005/8/layout/hProcess10"/>
    <dgm:cxn modelId="{5A86D354-553B-4945-AAAF-B75C8D1601E9}" type="presParOf" srcId="{735679AC-48DD-4392-B335-7CBC3EE01E7B}" destId="{BF7EFA92-198A-4546-9B3F-45C38B633894}" srcOrd="1" destOrd="0" presId="urn:microsoft.com/office/officeart/2005/8/layout/hProcess10"/>
    <dgm:cxn modelId="{25D8234F-B5D1-42B4-94FF-D8D9F221561A}" type="presParOf" srcId="{F40F4D4F-2DD5-4851-BC9F-8DE9DC780CF0}" destId="{D190F922-8C9D-4CF3-B801-C2CFC468DD00}" srcOrd="3" destOrd="0" presId="urn:microsoft.com/office/officeart/2005/8/layout/hProcess10"/>
    <dgm:cxn modelId="{FEA04433-38E9-4525-9103-75ACCFCCAE22}" type="presParOf" srcId="{D190F922-8C9D-4CF3-B801-C2CFC468DD00}" destId="{346BFCD6-1D5F-449C-91A1-C4DA7BE11CC6}" srcOrd="0" destOrd="0" presId="urn:microsoft.com/office/officeart/2005/8/layout/hProcess10"/>
    <dgm:cxn modelId="{3CF2EAA8-C4B1-47D6-A601-D84D46E30D5E}" type="presParOf" srcId="{F40F4D4F-2DD5-4851-BC9F-8DE9DC780CF0}" destId="{48D5498A-BF6B-4081-B4A7-AFB4CD9FC9EC}" srcOrd="4" destOrd="0" presId="urn:microsoft.com/office/officeart/2005/8/layout/hProcess10"/>
    <dgm:cxn modelId="{40D31620-C597-4C73-A2A4-089922F138BE}" type="presParOf" srcId="{48D5498A-BF6B-4081-B4A7-AFB4CD9FC9EC}" destId="{60401D47-7523-4FDB-9463-11EB2170E6E3}" srcOrd="0" destOrd="0" presId="urn:microsoft.com/office/officeart/2005/8/layout/hProcess10"/>
    <dgm:cxn modelId="{0C37A23D-8950-43EA-A17C-AA5567CFBA56}" type="presParOf" srcId="{48D5498A-BF6B-4081-B4A7-AFB4CD9FC9EC}" destId="{AB98F24D-EB09-48C0-9622-9E33E2E63C64}" srcOrd="1" destOrd="0" presId="urn:microsoft.com/office/officeart/2005/8/layout/hProcess10"/>
    <dgm:cxn modelId="{0C73CB28-D40B-40B1-89B0-60F6F890F463}" type="presParOf" srcId="{F40F4D4F-2DD5-4851-BC9F-8DE9DC780CF0}" destId="{CB95F9DB-0AAB-4199-B67D-607AC4E1C970}" srcOrd="5" destOrd="0" presId="urn:microsoft.com/office/officeart/2005/8/layout/hProcess10"/>
    <dgm:cxn modelId="{70584DA9-1AAB-49D9-9289-5136EE3E3D46}" type="presParOf" srcId="{CB95F9DB-0AAB-4199-B67D-607AC4E1C970}" destId="{1AB5B51E-C87E-4B14-9754-E52B1936D2DE}" srcOrd="0" destOrd="0" presId="urn:microsoft.com/office/officeart/2005/8/layout/hProcess10"/>
    <dgm:cxn modelId="{8CD58698-4C8B-4152-87BD-3624F1AE2795}" type="presParOf" srcId="{F40F4D4F-2DD5-4851-BC9F-8DE9DC780CF0}" destId="{0E8C1688-AB34-40CD-A218-5C0F28F4F2A5}" srcOrd="6" destOrd="0" presId="urn:microsoft.com/office/officeart/2005/8/layout/hProcess10"/>
    <dgm:cxn modelId="{A0C2C19C-AA37-41EB-9831-36B7DD896DD2}" type="presParOf" srcId="{0E8C1688-AB34-40CD-A218-5C0F28F4F2A5}" destId="{8EBEE0F3-CCC2-46F0-8DCD-BE0FDD3590A0}" srcOrd="0" destOrd="0" presId="urn:microsoft.com/office/officeart/2005/8/layout/hProcess10"/>
    <dgm:cxn modelId="{F35B7813-2C3A-497D-91CC-E1A3852DCA1C}" type="presParOf" srcId="{0E8C1688-AB34-40CD-A218-5C0F28F4F2A5}" destId="{0F65B456-7FC1-4A62-A727-490604DBE258}" srcOrd="1" destOrd="0" presId="urn:microsoft.com/office/officeart/2005/8/layout/hProcess10"/>
    <dgm:cxn modelId="{5669F7DF-4976-42C2-913B-DBADB0171C77}" type="presParOf" srcId="{F40F4D4F-2DD5-4851-BC9F-8DE9DC780CF0}" destId="{54782614-24C3-4A13-B8E8-2F98BE2FDF57}" srcOrd="7" destOrd="0" presId="urn:microsoft.com/office/officeart/2005/8/layout/hProcess10"/>
    <dgm:cxn modelId="{78EBC9A3-882C-4948-BADA-F04D026C7691}" type="presParOf" srcId="{54782614-24C3-4A13-B8E8-2F98BE2FDF57}" destId="{0C26E331-3019-4043-A201-4ADCCF5822EA}" srcOrd="0" destOrd="0" presId="urn:microsoft.com/office/officeart/2005/8/layout/hProcess10"/>
    <dgm:cxn modelId="{06CBFD07-D5EC-4EFE-ACDF-31591B8D0855}" type="presParOf" srcId="{F40F4D4F-2DD5-4851-BC9F-8DE9DC780CF0}" destId="{7B9CD72F-6658-405A-AF90-1018E14F58F2}" srcOrd="8" destOrd="0" presId="urn:microsoft.com/office/officeart/2005/8/layout/hProcess10"/>
    <dgm:cxn modelId="{1F1E66DE-AD85-49BC-83B7-DE308E61DB16}" type="presParOf" srcId="{7B9CD72F-6658-405A-AF90-1018E14F58F2}" destId="{29D3282C-C660-492D-B3D8-A2D16F4A854B}" srcOrd="0" destOrd="0" presId="urn:microsoft.com/office/officeart/2005/8/layout/hProcess10"/>
    <dgm:cxn modelId="{35C4A7F8-D625-4116-AB7F-8E80D24CDD59}" type="presParOf" srcId="{7B9CD72F-6658-405A-AF90-1018E14F58F2}" destId="{446919D5-B5A3-4BF1-9F87-7CF4C222D55D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1A405-902D-4343-93DC-6D8598A0249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C095DC-7F72-4B02-99FA-A71F17266071}">
      <dgm:prSet custT="1"/>
      <dgm:spPr/>
      <dgm:t>
        <a:bodyPr/>
        <a:lstStyle/>
        <a:p>
          <a:r>
            <a:rPr lang="en-US" sz="5400" b="1" i="0" baseline="0" dirty="0">
              <a:latin typeface="Arial" panose="020B0604020202020204" pitchFamily="34" charset="0"/>
              <a:cs typeface="Arial" panose="020B0604020202020204" pitchFamily="34" charset="0"/>
            </a:rPr>
            <a:t>Model comparison objectives:</a:t>
          </a:r>
          <a:endParaRPr lang="en-US" sz="5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2E9132-7D17-47C0-8727-980407AED79C}" type="parTrans" cxnId="{E4C9ECB6-8B71-4975-909D-4923E3BD23C6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593DC6-3AD9-474F-B123-EE825A20F255}" type="sibTrans" cxnId="{E4C9ECB6-8B71-4975-909D-4923E3BD23C6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6B1778-CE3B-46A8-AE9D-9D9E7A07703F}">
      <dgm:prSet custT="1"/>
      <dgm:spPr/>
      <dgm:t>
        <a:bodyPr/>
        <a:lstStyle/>
        <a:p>
          <a:r>
            <a:rPr lang="en-US" sz="4400" b="0" i="0" baseline="0" dirty="0">
              <a:latin typeface="Arial" panose="020B0604020202020204" pitchFamily="34" charset="0"/>
              <a:cs typeface="Arial" panose="020B0604020202020204" pitchFamily="34" charset="0"/>
            </a:rPr>
            <a:t>Accelerate design decisions</a:t>
          </a:r>
          <a:endParaRPr lang="en-US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DB1E0-D5B1-4604-8C11-6FAE3FAC34B3}" type="parTrans" cxnId="{EB7FF25C-AE6E-42D2-8566-F2EA563466CE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EDD4FE-5F2E-4406-A6F6-8036677EC9EA}" type="sibTrans" cxnId="{EB7FF25C-AE6E-42D2-8566-F2EA563466CE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AD644D-4CA6-4C50-B3DB-2755FBC1864B}">
      <dgm:prSet custT="1"/>
      <dgm:spPr/>
      <dgm:t>
        <a:bodyPr/>
        <a:lstStyle/>
        <a:p>
          <a:r>
            <a:rPr lang="en-US" sz="4400" b="0" i="0" baseline="0" dirty="0">
              <a:latin typeface="Arial" panose="020B0604020202020204" pitchFamily="34" charset="0"/>
              <a:cs typeface="Arial" panose="020B0604020202020204" pitchFamily="34" charset="0"/>
            </a:rPr>
            <a:t>Reduce development costs and risks</a:t>
          </a:r>
          <a:endParaRPr lang="en-US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B147CD-6395-4BBA-9CFE-16D40BA0A86D}" type="parTrans" cxnId="{7C369597-41C4-402C-B81B-C17CF66C466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2F6C08-16FA-4B48-B80F-5BD33247314C}" type="sibTrans" cxnId="{7C369597-41C4-402C-B81B-C17CF66C466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628753-0153-497B-8117-BFA6B4130412}">
      <dgm:prSet custT="1"/>
      <dgm:spPr/>
      <dgm:t>
        <a:bodyPr/>
        <a:lstStyle/>
        <a:p>
          <a:r>
            <a:rPr lang="en-US" sz="4400" b="0" i="0" baseline="0" dirty="0">
              <a:latin typeface="Arial" panose="020B0604020202020204" pitchFamily="34" charset="0"/>
              <a:cs typeface="Arial" panose="020B0604020202020204" pitchFamily="34" charset="0"/>
            </a:rPr>
            <a:t>Inform control strategy</a:t>
          </a:r>
          <a:endParaRPr lang="en-US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31B55E-CE4A-4DC6-99F6-A1AB64FEFD20}" type="parTrans" cxnId="{533C6364-26A6-413D-AF3B-DD3EFE51D79C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6CDB6F-DE56-4C08-B6FD-A154BE6AE100}" type="sibTrans" cxnId="{533C6364-26A6-413D-AF3B-DD3EFE51D79C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E3E8EA-2508-48E9-ACD1-61265559838D}">
      <dgm:prSet custT="1"/>
      <dgm:spPr/>
      <dgm:t>
        <a:bodyPr/>
        <a:lstStyle/>
        <a:p>
          <a:r>
            <a:rPr lang="en-US" sz="4400" b="0" i="0" baseline="0" dirty="0">
              <a:latin typeface="Arial" panose="020B0604020202020204" pitchFamily="34" charset="0"/>
              <a:cs typeface="Arial" panose="020B0604020202020204" pitchFamily="34" charset="0"/>
            </a:rPr>
            <a:t>Predict vehicle performance</a:t>
          </a:r>
          <a:endParaRPr lang="en-US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1DE96F-9F6F-4FD5-9FBD-C55F7F0D87E3}" type="parTrans" cxnId="{82A4DF68-D88D-4977-845D-D562729C8228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B3EF11-BCE5-474B-8DC6-2BE0CE268663}" type="sibTrans" cxnId="{82A4DF68-D88D-4977-845D-D562729C8228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443D63-C2F1-4772-870C-DC79CF60B9FF}" type="pres">
      <dgm:prSet presAssocID="{C161A405-902D-4343-93DC-6D8598A0249B}" presName="Name0" presStyleCnt="0">
        <dgm:presLayoutVars>
          <dgm:dir/>
          <dgm:animLvl val="lvl"/>
          <dgm:resizeHandles val="exact"/>
        </dgm:presLayoutVars>
      </dgm:prSet>
      <dgm:spPr/>
    </dgm:pt>
    <dgm:pt modelId="{96E09D63-B321-4AA7-8E92-19A1E498AE79}" type="pres">
      <dgm:prSet presAssocID="{CBC095DC-7F72-4B02-99FA-A71F17266071}" presName="linNode" presStyleCnt="0"/>
      <dgm:spPr/>
    </dgm:pt>
    <dgm:pt modelId="{2B1FA8BB-10E4-4763-B92F-3AE7CF2535BA}" type="pres">
      <dgm:prSet presAssocID="{CBC095DC-7F72-4B02-99FA-A71F17266071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28294B8B-E152-4E0C-82CA-4D7D92E58B55}" type="pres">
      <dgm:prSet presAssocID="{CBC095DC-7F72-4B02-99FA-A71F17266071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A6466711-DAE9-43A8-A79B-32E01876A6B0}" type="presOf" srcId="{45628753-0153-497B-8117-BFA6B4130412}" destId="{28294B8B-E152-4E0C-82CA-4D7D92E58B55}" srcOrd="0" destOrd="2" presId="urn:microsoft.com/office/officeart/2005/8/layout/vList5"/>
    <dgm:cxn modelId="{EB7FF25C-AE6E-42D2-8566-F2EA563466CE}" srcId="{CBC095DC-7F72-4B02-99FA-A71F17266071}" destId="{546B1778-CE3B-46A8-AE9D-9D9E7A07703F}" srcOrd="0" destOrd="0" parTransId="{99FDB1E0-D5B1-4604-8C11-6FAE3FAC34B3}" sibTransId="{27EDD4FE-5F2E-4406-A6F6-8036677EC9EA}"/>
    <dgm:cxn modelId="{533C6364-26A6-413D-AF3B-DD3EFE51D79C}" srcId="{CBC095DC-7F72-4B02-99FA-A71F17266071}" destId="{45628753-0153-497B-8117-BFA6B4130412}" srcOrd="2" destOrd="0" parTransId="{FF31B55E-CE4A-4DC6-99F6-A1AB64FEFD20}" sibTransId="{D06CDB6F-DE56-4C08-B6FD-A154BE6AE100}"/>
    <dgm:cxn modelId="{9361D468-C16B-4364-8235-6EAE733CBDD9}" type="presOf" srcId="{35AD644D-4CA6-4C50-B3DB-2755FBC1864B}" destId="{28294B8B-E152-4E0C-82CA-4D7D92E58B55}" srcOrd="0" destOrd="1" presId="urn:microsoft.com/office/officeart/2005/8/layout/vList5"/>
    <dgm:cxn modelId="{82A4DF68-D88D-4977-845D-D562729C8228}" srcId="{CBC095DC-7F72-4B02-99FA-A71F17266071}" destId="{90E3E8EA-2508-48E9-ACD1-61265559838D}" srcOrd="3" destOrd="0" parTransId="{441DE96F-9F6F-4FD5-9FBD-C55F7F0D87E3}" sibTransId="{51B3EF11-BCE5-474B-8DC6-2BE0CE268663}"/>
    <dgm:cxn modelId="{B2EC7D52-C837-4BAB-B581-FF006016092B}" type="presOf" srcId="{C161A405-902D-4343-93DC-6D8598A0249B}" destId="{73443D63-C2F1-4772-870C-DC79CF60B9FF}" srcOrd="0" destOrd="0" presId="urn:microsoft.com/office/officeart/2005/8/layout/vList5"/>
    <dgm:cxn modelId="{941F7184-A340-443D-8127-198C9B3B9A3D}" type="presOf" srcId="{CBC095DC-7F72-4B02-99FA-A71F17266071}" destId="{2B1FA8BB-10E4-4763-B92F-3AE7CF2535BA}" srcOrd="0" destOrd="0" presId="urn:microsoft.com/office/officeart/2005/8/layout/vList5"/>
    <dgm:cxn modelId="{7C369597-41C4-402C-B81B-C17CF66C4660}" srcId="{CBC095DC-7F72-4B02-99FA-A71F17266071}" destId="{35AD644D-4CA6-4C50-B3DB-2755FBC1864B}" srcOrd="1" destOrd="0" parTransId="{8EB147CD-6395-4BBA-9CFE-16D40BA0A86D}" sibTransId="{F72F6C08-16FA-4B48-B80F-5BD33247314C}"/>
    <dgm:cxn modelId="{E4C9ECB6-8B71-4975-909D-4923E3BD23C6}" srcId="{C161A405-902D-4343-93DC-6D8598A0249B}" destId="{CBC095DC-7F72-4B02-99FA-A71F17266071}" srcOrd="0" destOrd="0" parTransId="{D82E9132-7D17-47C0-8727-980407AED79C}" sibTransId="{8C593DC6-3AD9-474F-B123-EE825A20F255}"/>
    <dgm:cxn modelId="{A5814AD1-7404-40AF-A4CC-C64FC817C09D}" type="presOf" srcId="{90E3E8EA-2508-48E9-ACD1-61265559838D}" destId="{28294B8B-E152-4E0C-82CA-4D7D92E58B55}" srcOrd="0" destOrd="3" presId="urn:microsoft.com/office/officeart/2005/8/layout/vList5"/>
    <dgm:cxn modelId="{AB2AA4F2-08AC-4095-85BB-38887F8687D5}" type="presOf" srcId="{546B1778-CE3B-46A8-AE9D-9D9E7A07703F}" destId="{28294B8B-E152-4E0C-82CA-4D7D92E58B55}" srcOrd="0" destOrd="0" presId="urn:microsoft.com/office/officeart/2005/8/layout/vList5"/>
    <dgm:cxn modelId="{640039D3-0E63-4334-BED9-3781FD8C2372}" type="presParOf" srcId="{73443D63-C2F1-4772-870C-DC79CF60B9FF}" destId="{96E09D63-B321-4AA7-8E92-19A1E498AE79}" srcOrd="0" destOrd="0" presId="urn:microsoft.com/office/officeart/2005/8/layout/vList5"/>
    <dgm:cxn modelId="{E00FE32C-B8CE-4D8E-94CE-EA5EFA71D043}" type="presParOf" srcId="{96E09D63-B321-4AA7-8E92-19A1E498AE79}" destId="{2B1FA8BB-10E4-4763-B92F-3AE7CF2535BA}" srcOrd="0" destOrd="0" presId="urn:microsoft.com/office/officeart/2005/8/layout/vList5"/>
    <dgm:cxn modelId="{012DF1C5-52BF-43B3-8252-B965510FEAC8}" type="presParOf" srcId="{96E09D63-B321-4AA7-8E92-19A1E498AE79}" destId="{28294B8B-E152-4E0C-82CA-4D7D92E58B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FAB6EB-6354-407C-9AE8-1AA31EBED4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822BD5-D49A-469A-8425-B1AE9A148D2C}">
      <dgm:prSet/>
      <dgm:spPr/>
      <dgm:t>
        <a:bodyPr/>
        <a:lstStyle/>
        <a:p>
          <a:r>
            <a:rPr lang="en-US" b="0" i="0" baseline="0">
              <a:latin typeface="Arial" panose="020B0604020202020204" pitchFamily="34" charset="0"/>
              <a:cs typeface="Arial" panose="020B0604020202020204" pitchFamily="34" charset="0"/>
            </a:rPr>
            <a:t>Experimental coastdown testing performed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3E18F4-E530-4B0B-BFCC-058C08223348}" type="parTrans" cxnId="{4072123E-FD63-4D05-A9E5-D676DF003D79}">
      <dgm:prSet/>
      <dgm:spPr/>
      <dgm:t>
        <a:bodyPr/>
        <a:lstStyle/>
        <a:p>
          <a:endParaRPr lang="en-US" b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50F5C0-5EB1-4CC3-9629-6C6C7800D3C9}" type="sibTrans" cxnId="{4072123E-FD63-4D05-A9E5-D676DF003D79}">
      <dgm:prSet/>
      <dgm:spPr/>
      <dgm:t>
        <a:bodyPr/>
        <a:lstStyle/>
        <a:p>
          <a:endParaRPr lang="en-US" b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E2DD14-5939-46ED-8CF3-369C920437AA}">
      <dgm:prSet/>
      <dgm:spPr/>
      <dgm:t>
        <a:bodyPr/>
        <a:lstStyle/>
        <a:p>
          <a:r>
            <a:rPr lang="en-US" b="0" i="0" baseline="0">
              <a:latin typeface="Arial" panose="020B0604020202020204" pitchFamily="34" charset="0"/>
              <a:cs typeface="Arial" panose="020B0604020202020204" pitchFamily="34" charset="0"/>
            </a:rPr>
            <a:t>Additional experimental data obtained for other components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1BCC6C-2CCA-4E7A-B5B0-4F15DC1327A7}" type="parTrans" cxnId="{55F3D1C7-EB12-4C18-8D93-8D76C102D4AE}">
      <dgm:prSet/>
      <dgm:spPr/>
      <dgm:t>
        <a:bodyPr/>
        <a:lstStyle/>
        <a:p>
          <a:endParaRPr lang="en-US" b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629DAF-4B51-4411-8CF3-CB261F09CE86}" type="sibTrans" cxnId="{55F3D1C7-EB12-4C18-8D93-8D76C102D4AE}">
      <dgm:prSet/>
      <dgm:spPr/>
      <dgm:t>
        <a:bodyPr/>
        <a:lstStyle/>
        <a:p>
          <a:endParaRPr lang="en-US" b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672E2-C81E-412C-9D32-AD6C03806ECF}">
      <dgm:prSet/>
      <dgm:spPr/>
      <dgm:t>
        <a:bodyPr/>
        <a:lstStyle/>
        <a:p>
          <a:r>
            <a:rPr lang="en-US" b="0" i="0" baseline="0">
              <a:latin typeface="Arial" panose="020B0604020202020204" pitchFamily="34" charset="0"/>
              <a:cs typeface="Arial" panose="020B0604020202020204" pitchFamily="34" charset="0"/>
            </a:rPr>
            <a:t>Calibration ensures representative system behavior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CA6E6B-2970-4752-A900-FE101D17B2EC}" type="parTrans" cxnId="{9F7B03C5-D6C7-4ED6-A459-57D49716C07D}">
      <dgm:prSet/>
      <dgm:spPr/>
      <dgm:t>
        <a:bodyPr/>
        <a:lstStyle/>
        <a:p>
          <a:endParaRPr lang="en-US" b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D8C3ED-6577-410D-9892-DC34A7048D22}" type="sibTrans" cxnId="{9F7B03C5-D6C7-4ED6-A459-57D49716C07D}">
      <dgm:prSet/>
      <dgm:spPr/>
      <dgm:t>
        <a:bodyPr/>
        <a:lstStyle/>
        <a:p>
          <a:endParaRPr lang="en-US" b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1AF667-CE77-4154-BB04-58FBAE83E067}">
      <dgm:prSet/>
      <dgm:spPr/>
      <dgm:t>
        <a:bodyPr/>
        <a:lstStyle/>
        <a:p>
          <a:r>
            <a:rPr lang="en-US" b="0" i="0" baseline="0" dirty="0">
              <a:latin typeface="Arial" panose="020B0604020202020204" pitchFamily="34" charset="0"/>
              <a:cs typeface="Arial" panose="020B0604020202020204" pitchFamily="34" charset="0"/>
            </a:rPr>
            <a:t>Baseline model developed in Simcenter Amesim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6E6D4C-8BB6-4972-8C33-82A0CAC7CA02}" type="sibTrans" cxnId="{25785DD1-898E-4139-8926-045645117C17}">
      <dgm:prSet/>
      <dgm:spPr/>
      <dgm:t>
        <a:bodyPr/>
        <a:lstStyle/>
        <a:p>
          <a:endParaRPr lang="en-US" b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A1C999-497E-4483-A660-B75EE8371557}" type="parTrans" cxnId="{25785DD1-898E-4139-8926-045645117C17}">
      <dgm:prSet/>
      <dgm:spPr/>
      <dgm:t>
        <a:bodyPr/>
        <a:lstStyle/>
        <a:p>
          <a:endParaRPr lang="en-US" b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4946DB-BD1C-4A33-91D0-316F9F37AF69}" type="pres">
      <dgm:prSet presAssocID="{21FAB6EB-6354-407C-9AE8-1AA31EBED4ED}" presName="linear" presStyleCnt="0">
        <dgm:presLayoutVars>
          <dgm:animLvl val="lvl"/>
          <dgm:resizeHandles val="exact"/>
        </dgm:presLayoutVars>
      </dgm:prSet>
      <dgm:spPr/>
    </dgm:pt>
    <dgm:pt modelId="{EB51B788-111A-47FB-8257-A8FBC93A6676}" type="pres">
      <dgm:prSet presAssocID="{151AF667-CE77-4154-BB04-58FBAE83E06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AA67A15-5A53-4033-9309-15F2D4907C3C}" type="pres">
      <dgm:prSet presAssocID="{6C6E6D4C-8BB6-4972-8C33-82A0CAC7CA02}" presName="spacer" presStyleCnt="0"/>
      <dgm:spPr/>
    </dgm:pt>
    <dgm:pt modelId="{4EB0362B-AC97-4C77-8F62-82BBA7884A21}" type="pres">
      <dgm:prSet presAssocID="{98822BD5-D49A-469A-8425-B1AE9A148D2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9176BFB-9579-4708-9B21-A3A0912C4CFE}" type="pres">
      <dgm:prSet presAssocID="{E050F5C0-5EB1-4CC3-9629-6C6C7800D3C9}" presName="spacer" presStyleCnt="0"/>
      <dgm:spPr/>
    </dgm:pt>
    <dgm:pt modelId="{B55D9B96-F2BE-45F9-BA93-298B6D58D22B}" type="pres">
      <dgm:prSet presAssocID="{0CE2DD14-5939-46ED-8CF3-369C920437A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42974A4-BFC5-4615-B586-81EDED4229B3}" type="pres">
      <dgm:prSet presAssocID="{D8629DAF-4B51-4411-8CF3-CB261F09CE86}" presName="spacer" presStyleCnt="0"/>
      <dgm:spPr/>
    </dgm:pt>
    <dgm:pt modelId="{1B49A057-13ED-4F9B-A65F-150B6FE00A44}" type="pres">
      <dgm:prSet presAssocID="{583672E2-C81E-412C-9D32-AD6C03806EC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072123E-FD63-4D05-A9E5-D676DF003D79}" srcId="{21FAB6EB-6354-407C-9AE8-1AA31EBED4ED}" destId="{98822BD5-D49A-469A-8425-B1AE9A148D2C}" srcOrd="1" destOrd="0" parTransId="{4A3E18F4-E530-4B0B-BFCC-058C08223348}" sibTransId="{E050F5C0-5EB1-4CC3-9629-6C6C7800D3C9}"/>
    <dgm:cxn modelId="{9090B56E-942F-45FD-B934-64D5AAE3AC22}" type="presOf" srcId="{151AF667-CE77-4154-BB04-58FBAE83E067}" destId="{EB51B788-111A-47FB-8257-A8FBC93A6676}" srcOrd="0" destOrd="0" presId="urn:microsoft.com/office/officeart/2005/8/layout/vList2"/>
    <dgm:cxn modelId="{BBFEFF52-BB30-4854-A39D-A6C8DED285A2}" type="presOf" srcId="{0CE2DD14-5939-46ED-8CF3-369C920437AA}" destId="{B55D9B96-F2BE-45F9-BA93-298B6D58D22B}" srcOrd="0" destOrd="0" presId="urn:microsoft.com/office/officeart/2005/8/layout/vList2"/>
    <dgm:cxn modelId="{4752F479-2935-42D7-A820-B0CDF5CA23BD}" type="presOf" srcId="{21FAB6EB-6354-407C-9AE8-1AA31EBED4ED}" destId="{834946DB-BD1C-4A33-91D0-316F9F37AF69}" srcOrd="0" destOrd="0" presId="urn:microsoft.com/office/officeart/2005/8/layout/vList2"/>
    <dgm:cxn modelId="{4D014B94-16D2-4956-946B-530A719A15B6}" type="presOf" srcId="{98822BD5-D49A-469A-8425-B1AE9A148D2C}" destId="{4EB0362B-AC97-4C77-8F62-82BBA7884A21}" srcOrd="0" destOrd="0" presId="urn:microsoft.com/office/officeart/2005/8/layout/vList2"/>
    <dgm:cxn modelId="{832EB5B2-2968-49E2-980E-441DA3EA08DD}" type="presOf" srcId="{583672E2-C81E-412C-9D32-AD6C03806ECF}" destId="{1B49A057-13ED-4F9B-A65F-150B6FE00A44}" srcOrd="0" destOrd="0" presId="urn:microsoft.com/office/officeart/2005/8/layout/vList2"/>
    <dgm:cxn modelId="{9F7B03C5-D6C7-4ED6-A459-57D49716C07D}" srcId="{21FAB6EB-6354-407C-9AE8-1AA31EBED4ED}" destId="{583672E2-C81E-412C-9D32-AD6C03806ECF}" srcOrd="3" destOrd="0" parTransId="{9FCA6E6B-2970-4752-A900-FE101D17B2EC}" sibTransId="{74D8C3ED-6577-410D-9892-DC34A7048D22}"/>
    <dgm:cxn modelId="{55F3D1C7-EB12-4C18-8D93-8D76C102D4AE}" srcId="{21FAB6EB-6354-407C-9AE8-1AA31EBED4ED}" destId="{0CE2DD14-5939-46ED-8CF3-369C920437AA}" srcOrd="2" destOrd="0" parTransId="{9A1BCC6C-2CCA-4E7A-B5B0-4F15DC1327A7}" sibTransId="{D8629DAF-4B51-4411-8CF3-CB261F09CE86}"/>
    <dgm:cxn modelId="{25785DD1-898E-4139-8926-045645117C17}" srcId="{21FAB6EB-6354-407C-9AE8-1AA31EBED4ED}" destId="{151AF667-CE77-4154-BB04-58FBAE83E067}" srcOrd="0" destOrd="0" parTransId="{4DA1C999-497E-4483-A660-B75EE8371557}" sibTransId="{6C6E6D4C-8BB6-4972-8C33-82A0CAC7CA02}"/>
    <dgm:cxn modelId="{00670513-932E-403F-93A3-DDE7391A4502}" type="presParOf" srcId="{834946DB-BD1C-4A33-91D0-316F9F37AF69}" destId="{EB51B788-111A-47FB-8257-A8FBC93A6676}" srcOrd="0" destOrd="0" presId="urn:microsoft.com/office/officeart/2005/8/layout/vList2"/>
    <dgm:cxn modelId="{0E3C4298-5154-4B93-9C37-63EB0CB15A16}" type="presParOf" srcId="{834946DB-BD1C-4A33-91D0-316F9F37AF69}" destId="{3AA67A15-5A53-4033-9309-15F2D4907C3C}" srcOrd="1" destOrd="0" presId="urn:microsoft.com/office/officeart/2005/8/layout/vList2"/>
    <dgm:cxn modelId="{7E83E4C6-61A8-4066-B725-E6A3470ADDDD}" type="presParOf" srcId="{834946DB-BD1C-4A33-91D0-316F9F37AF69}" destId="{4EB0362B-AC97-4C77-8F62-82BBA7884A21}" srcOrd="2" destOrd="0" presId="urn:microsoft.com/office/officeart/2005/8/layout/vList2"/>
    <dgm:cxn modelId="{28036B92-F927-4897-AB55-46F04BDF5052}" type="presParOf" srcId="{834946DB-BD1C-4A33-91D0-316F9F37AF69}" destId="{C9176BFB-9579-4708-9B21-A3A0912C4CFE}" srcOrd="3" destOrd="0" presId="urn:microsoft.com/office/officeart/2005/8/layout/vList2"/>
    <dgm:cxn modelId="{F1383FF4-66B1-4C50-BECF-62354A7E440C}" type="presParOf" srcId="{834946DB-BD1C-4A33-91D0-316F9F37AF69}" destId="{B55D9B96-F2BE-45F9-BA93-298B6D58D22B}" srcOrd="4" destOrd="0" presId="urn:microsoft.com/office/officeart/2005/8/layout/vList2"/>
    <dgm:cxn modelId="{2BB20084-8F19-4BB6-A037-9260C64D145F}" type="presParOf" srcId="{834946DB-BD1C-4A33-91D0-316F9F37AF69}" destId="{642974A4-BFC5-4615-B586-81EDED4229B3}" srcOrd="5" destOrd="0" presId="urn:microsoft.com/office/officeart/2005/8/layout/vList2"/>
    <dgm:cxn modelId="{A8050B96-6432-490A-9F27-FC9F5DD7EB05}" type="presParOf" srcId="{834946DB-BD1C-4A33-91D0-316F9F37AF69}" destId="{1B49A057-13ED-4F9B-A65F-150B6FE00A4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9A32DE4-ED78-4894-A461-F1DE8916284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3B1B09-0850-4DC2-B5C6-0CEEC5C2A573}">
      <dgm:prSet custT="1"/>
      <dgm:spPr/>
      <dgm:t>
        <a:bodyPr/>
        <a:lstStyle/>
        <a:p>
          <a:r>
            <a:rPr lang="en-US" sz="5400" b="0" i="0" baseline="0" dirty="0">
              <a:latin typeface="Arial" panose="020B0604020202020204" pitchFamily="34" charset="0"/>
              <a:cs typeface="Arial" panose="020B0604020202020204" pitchFamily="34" charset="0"/>
            </a:rPr>
            <a:t>Major additions are outlined in green</a:t>
          </a:r>
          <a:endParaRPr lang="en-US" sz="5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1B559D-6CE1-42F5-8699-8F94894B75FC}" type="parTrans" cxnId="{434734F7-2037-49CB-8C6C-AC300F0322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852C47-3DC1-4AB4-84F2-61DB1FE5B9CD}" type="sibTrans" cxnId="{434734F7-2037-49CB-8C6C-AC300F0322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255197-F534-4900-B4F2-B92B2DF4B23C}">
      <dgm:prSet custT="1"/>
      <dgm:spPr/>
      <dgm:t>
        <a:bodyPr/>
        <a:lstStyle/>
        <a:p>
          <a:r>
            <a:rPr lang="en-US" sz="5400" b="0" i="0" baseline="0" dirty="0">
              <a:latin typeface="Arial" panose="020B0604020202020204" pitchFamily="34" charset="0"/>
              <a:cs typeface="Arial" panose="020B0604020202020204" pitchFamily="34" charset="0"/>
            </a:rPr>
            <a:t>Specifications and manufacturer data used for components</a:t>
          </a:r>
          <a:endParaRPr lang="en-US" sz="5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2E2215-1A12-427F-8192-4A0710B47018}" type="parTrans" cxnId="{82704262-40B3-4A1D-8025-340D18D5C13C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CE9BE3-E291-4D1C-BBFE-D4B62DF15FFC}" type="sibTrans" cxnId="{82704262-40B3-4A1D-8025-340D18D5C13C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4D4FF3-33DE-41CD-8EE1-EC931E0EDA04}" type="pres">
      <dgm:prSet presAssocID="{F9A32DE4-ED78-4894-A461-F1DE89162842}" presName="linear" presStyleCnt="0">
        <dgm:presLayoutVars>
          <dgm:animLvl val="lvl"/>
          <dgm:resizeHandles val="exact"/>
        </dgm:presLayoutVars>
      </dgm:prSet>
      <dgm:spPr/>
    </dgm:pt>
    <dgm:pt modelId="{72F1351E-5923-4D53-871A-B5C1D36F4EED}" type="pres">
      <dgm:prSet presAssocID="{F63B1B09-0850-4DC2-B5C6-0CEEC5C2A57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3D14763-C033-491D-AAA0-66D49523D036}" type="pres">
      <dgm:prSet presAssocID="{05852C47-3DC1-4AB4-84F2-61DB1FE5B9CD}" presName="spacer" presStyleCnt="0"/>
      <dgm:spPr/>
    </dgm:pt>
    <dgm:pt modelId="{912ED29C-690E-4577-ACB4-7E3F98A03571}" type="pres">
      <dgm:prSet presAssocID="{ED255197-F534-4900-B4F2-B92B2DF4B23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9192C32-055A-4EC0-B786-83B43927C5E6}" type="presOf" srcId="{F9A32DE4-ED78-4894-A461-F1DE89162842}" destId="{204D4FF3-33DE-41CD-8EE1-EC931E0EDA04}" srcOrd="0" destOrd="0" presId="urn:microsoft.com/office/officeart/2005/8/layout/vList2"/>
    <dgm:cxn modelId="{FC7B2837-D57A-4C65-BD65-A6CA4FE4F427}" type="presOf" srcId="{ED255197-F534-4900-B4F2-B92B2DF4B23C}" destId="{912ED29C-690E-4577-ACB4-7E3F98A03571}" srcOrd="0" destOrd="0" presId="urn:microsoft.com/office/officeart/2005/8/layout/vList2"/>
    <dgm:cxn modelId="{82704262-40B3-4A1D-8025-340D18D5C13C}" srcId="{F9A32DE4-ED78-4894-A461-F1DE89162842}" destId="{ED255197-F534-4900-B4F2-B92B2DF4B23C}" srcOrd="1" destOrd="0" parTransId="{0F2E2215-1A12-427F-8192-4A0710B47018}" sibTransId="{E3CE9BE3-E291-4D1C-BBFE-D4B62DF15FFC}"/>
    <dgm:cxn modelId="{32581F57-1BAB-4449-9307-E82B131E6FAC}" type="presOf" srcId="{F63B1B09-0850-4DC2-B5C6-0CEEC5C2A573}" destId="{72F1351E-5923-4D53-871A-B5C1D36F4EED}" srcOrd="0" destOrd="0" presId="urn:microsoft.com/office/officeart/2005/8/layout/vList2"/>
    <dgm:cxn modelId="{434734F7-2037-49CB-8C6C-AC300F032257}" srcId="{F9A32DE4-ED78-4894-A461-F1DE89162842}" destId="{F63B1B09-0850-4DC2-B5C6-0CEEC5C2A573}" srcOrd="0" destOrd="0" parTransId="{0B1B559D-6CE1-42F5-8699-8F94894B75FC}" sibTransId="{05852C47-3DC1-4AB4-84F2-61DB1FE5B9CD}"/>
    <dgm:cxn modelId="{849C9088-4EB0-4FE6-B8A1-BE5C8215D154}" type="presParOf" srcId="{204D4FF3-33DE-41CD-8EE1-EC931E0EDA04}" destId="{72F1351E-5923-4D53-871A-B5C1D36F4EED}" srcOrd="0" destOrd="0" presId="urn:microsoft.com/office/officeart/2005/8/layout/vList2"/>
    <dgm:cxn modelId="{BEF8B435-B411-4C14-A6DE-226D8FFD0286}" type="presParOf" srcId="{204D4FF3-33DE-41CD-8EE1-EC931E0EDA04}" destId="{83D14763-C033-491D-AAA0-66D49523D036}" srcOrd="1" destOrd="0" presId="urn:microsoft.com/office/officeart/2005/8/layout/vList2"/>
    <dgm:cxn modelId="{AF48710A-07A9-4B6B-B995-672E2588A4BB}" type="presParOf" srcId="{204D4FF3-33DE-41CD-8EE1-EC931E0EDA04}" destId="{912ED29C-690E-4577-ACB4-7E3F98A0357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E027E4-923A-44FF-A7D4-35600831BE7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C2CCB5-85F6-4C3F-BDA5-8D42CB47F8E4}">
      <dgm:prSet/>
      <dgm:spPr/>
      <dgm:t>
        <a:bodyPr/>
        <a:lstStyle/>
        <a:p>
          <a:r>
            <a:rPr lang="en-US" b="0" i="0" baseline="0" dirty="0"/>
            <a:t>DC/DC converters offset high voltage (HV) and drivetrain loads </a:t>
          </a:r>
          <a:r>
            <a:rPr lang="en-US" b="0" i="0" u="sng" baseline="0" dirty="0"/>
            <a:t>without HV energy storage</a:t>
          </a:r>
          <a:endParaRPr lang="en-US" dirty="0"/>
        </a:p>
      </dgm:t>
    </dgm:pt>
    <dgm:pt modelId="{947D0003-8101-4696-83DA-B9BDDBF15213}" type="parTrans" cxnId="{365EEBF7-8130-4381-B382-C66061A19005}">
      <dgm:prSet/>
      <dgm:spPr/>
      <dgm:t>
        <a:bodyPr/>
        <a:lstStyle/>
        <a:p>
          <a:endParaRPr lang="en-US"/>
        </a:p>
      </dgm:t>
    </dgm:pt>
    <dgm:pt modelId="{C179636A-EB0C-44DE-83DE-8BC6B1BC8BD5}" type="sibTrans" cxnId="{365EEBF7-8130-4381-B382-C66061A19005}">
      <dgm:prSet/>
      <dgm:spPr/>
      <dgm:t>
        <a:bodyPr/>
        <a:lstStyle/>
        <a:p>
          <a:endParaRPr lang="en-US"/>
        </a:p>
      </dgm:t>
    </dgm:pt>
    <dgm:pt modelId="{3900D77B-6B88-486C-9D87-B2DC46BDAF61}" type="pres">
      <dgm:prSet presAssocID="{B5E027E4-923A-44FF-A7D4-35600831BE7F}" presName="linear" presStyleCnt="0">
        <dgm:presLayoutVars>
          <dgm:animLvl val="lvl"/>
          <dgm:resizeHandles val="exact"/>
        </dgm:presLayoutVars>
      </dgm:prSet>
      <dgm:spPr/>
    </dgm:pt>
    <dgm:pt modelId="{D3EDDD4A-7259-4578-B5B8-1E5DA9311381}" type="pres">
      <dgm:prSet presAssocID="{EAC2CCB5-85F6-4C3F-BDA5-8D42CB47F8E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1CCD24B-35FB-4931-A736-C395A1955E50}" type="presOf" srcId="{B5E027E4-923A-44FF-A7D4-35600831BE7F}" destId="{3900D77B-6B88-486C-9D87-B2DC46BDAF61}" srcOrd="0" destOrd="0" presId="urn:microsoft.com/office/officeart/2005/8/layout/vList2"/>
    <dgm:cxn modelId="{03FA2496-A119-44DA-A6C4-D267672A8CC6}" type="presOf" srcId="{EAC2CCB5-85F6-4C3F-BDA5-8D42CB47F8E4}" destId="{D3EDDD4A-7259-4578-B5B8-1E5DA9311381}" srcOrd="0" destOrd="0" presId="urn:microsoft.com/office/officeart/2005/8/layout/vList2"/>
    <dgm:cxn modelId="{365EEBF7-8130-4381-B382-C66061A19005}" srcId="{B5E027E4-923A-44FF-A7D4-35600831BE7F}" destId="{EAC2CCB5-85F6-4C3F-BDA5-8D42CB47F8E4}" srcOrd="0" destOrd="0" parTransId="{947D0003-8101-4696-83DA-B9BDDBF15213}" sibTransId="{C179636A-EB0C-44DE-83DE-8BC6B1BC8BD5}"/>
    <dgm:cxn modelId="{AA7589B9-B5F6-40D2-B6AD-FDB9BDB22D7F}" type="presParOf" srcId="{3900D77B-6B88-486C-9D87-B2DC46BDAF61}" destId="{D3EDDD4A-7259-4578-B5B8-1E5DA931138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6A75D-AC50-4846-B335-7C801BF04BB2}">
      <dsp:nvSpPr>
        <dsp:cNvPr id="0" name=""/>
        <dsp:cNvSpPr/>
      </dsp:nvSpPr>
      <dsp:spPr>
        <a:xfrm>
          <a:off x="0" y="20324"/>
          <a:ext cx="8916955" cy="20238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 baseline="0" dirty="0"/>
            <a:t>Power requirements are expanding for critical battlefield systems</a:t>
          </a:r>
          <a:endParaRPr lang="en-US" sz="3700" kern="1200" dirty="0"/>
        </a:p>
      </dsp:txBody>
      <dsp:txXfrm>
        <a:off x="98794" y="119118"/>
        <a:ext cx="8719367" cy="1826219"/>
      </dsp:txXfrm>
    </dsp:sp>
    <dsp:sp modelId="{8A893DE3-CA42-4DA0-B63F-A2A7AB40AD51}">
      <dsp:nvSpPr>
        <dsp:cNvPr id="0" name=""/>
        <dsp:cNvSpPr/>
      </dsp:nvSpPr>
      <dsp:spPr>
        <a:xfrm>
          <a:off x="0" y="2150691"/>
          <a:ext cx="8916955" cy="20238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 baseline="0" dirty="0"/>
            <a:t>VIPK lessens reliance on conventional generators, logistic demands, and quickly delivers tactical power</a:t>
          </a:r>
          <a:endParaRPr lang="en-US" sz="3700" kern="1200" dirty="0"/>
        </a:p>
      </dsp:txBody>
      <dsp:txXfrm>
        <a:off x="98794" y="2249485"/>
        <a:ext cx="8719367" cy="1826219"/>
      </dsp:txXfrm>
    </dsp:sp>
    <dsp:sp modelId="{9F1FE4B9-C2BB-4F4E-86CE-B1B280758B40}">
      <dsp:nvSpPr>
        <dsp:cNvPr id="0" name=""/>
        <dsp:cNvSpPr/>
      </dsp:nvSpPr>
      <dsp:spPr>
        <a:xfrm>
          <a:off x="0" y="4281059"/>
          <a:ext cx="8916955" cy="20238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 baseline="0" dirty="0"/>
            <a:t>Provides uninterrupted power On-The-Move. Ability to support rapid fire shoot-and-relocate</a:t>
          </a:r>
          <a:endParaRPr lang="en-US" sz="3700" kern="1200" dirty="0"/>
        </a:p>
      </dsp:txBody>
      <dsp:txXfrm>
        <a:off x="98794" y="4379853"/>
        <a:ext cx="8719367" cy="1826219"/>
      </dsp:txXfrm>
    </dsp:sp>
    <dsp:sp modelId="{DEFB5D18-97A6-4556-B9E8-7FF53881E539}">
      <dsp:nvSpPr>
        <dsp:cNvPr id="0" name=""/>
        <dsp:cNvSpPr/>
      </dsp:nvSpPr>
      <dsp:spPr>
        <a:xfrm>
          <a:off x="0" y="6411426"/>
          <a:ext cx="8916955" cy="20238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0" i="0" kern="1200" baseline="0" dirty="0"/>
            <a:t>VIPK closes capability gap to enable tactical mobility and sustainment</a:t>
          </a:r>
          <a:endParaRPr lang="en-US" sz="3700" kern="1200" dirty="0"/>
        </a:p>
      </dsp:txBody>
      <dsp:txXfrm>
        <a:off x="98794" y="6510220"/>
        <a:ext cx="8719367" cy="18262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AD3F4-2F21-41CA-A848-ADE58279C320}">
      <dsp:nvSpPr>
        <dsp:cNvPr id="0" name=""/>
        <dsp:cNvSpPr/>
      </dsp:nvSpPr>
      <dsp:spPr>
        <a:xfrm>
          <a:off x="0" y="30530"/>
          <a:ext cx="11635150" cy="4212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b="0" i="0" kern="1200" baseline="0" dirty="0"/>
            <a:t>Michigan Tech. University (MTU) awarded a competitively solicited project through Defense Innovation Unit (DIU) OTA </a:t>
          </a:r>
          <a:endParaRPr lang="en-US" sz="6000" kern="1200" dirty="0"/>
        </a:p>
      </dsp:txBody>
      <dsp:txXfrm>
        <a:off x="205613" y="236143"/>
        <a:ext cx="11223924" cy="38007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DE787-5180-4E0F-AE30-8506989478BB}">
      <dsp:nvSpPr>
        <dsp:cNvPr id="0" name=""/>
        <dsp:cNvSpPr/>
      </dsp:nvSpPr>
      <dsp:spPr>
        <a:xfrm>
          <a:off x="0" y="345752"/>
          <a:ext cx="5781869" cy="2053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Key characteristics:</a:t>
          </a:r>
          <a:endParaRPr lang="en-US" sz="5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236" y="445988"/>
        <a:ext cx="5581397" cy="1852878"/>
      </dsp:txXfrm>
    </dsp:sp>
    <dsp:sp modelId="{975BD903-B55F-4D6E-A960-584A4AF0BCA8}">
      <dsp:nvSpPr>
        <dsp:cNvPr id="0" name=""/>
        <dsp:cNvSpPr/>
      </dsp:nvSpPr>
      <dsp:spPr>
        <a:xfrm>
          <a:off x="0" y="2516613"/>
          <a:ext cx="5781869" cy="753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574" tIns="55880" rIns="312928" bIns="55880" numCol="1" spcCol="1270" anchor="t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4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Maintains existing vehicle engine and drivetrain</a:t>
          </a:r>
          <a:endParaRPr lang="en-US" sz="4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High TRL COTS and MOTS components</a:t>
          </a: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No high voltage energy storage</a:t>
          </a: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Vehicle operation remains if kit becomes unavailable</a:t>
          </a:r>
        </a:p>
      </dsp:txBody>
      <dsp:txXfrm>
        <a:off x="0" y="2516613"/>
        <a:ext cx="5781869" cy="7534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2F5F01-F956-4E70-8600-1665C7712621}">
      <dsp:nvSpPr>
        <dsp:cNvPr id="0" name=""/>
        <dsp:cNvSpPr/>
      </dsp:nvSpPr>
      <dsp:spPr>
        <a:xfrm>
          <a:off x="12321" y="624341"/>
          <a:ext cx="2880553" cy="28805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210F3-574D-4E94-9ACC-E69BFD50C2BF}">
      <dsp:nvSpPr>
        <dsp:cNvPr id="0" name=""/>
        <dsp:cNvSpPr/>
      </dsp:nvSpPr>
      <dsp:spPr>
        <a:xfrm>
          <a:off x="481248" y="2352673"/>
          <a:ext cx="2880553" cy="2880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Architecture selection</a:t>
          </a:r>
          <a:endParaRPr lang="en-US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5617" y="2437042"/>
        <a:ext cx="2711815" cy="2711815"/>
      </dsp:txXfrm>
    </dsp:sp>
    <dsp:sp modelId="{0B312220-F1D2-4C9B-B48C-3667368E20D7}">
      <dsp:nvSpPr>
        <dsp:cNvPr id="0" name=""/>
        <dsp:cNvSpPr/>
      </dsp:nvSpPr>
      <dsp:spPr>
        <a:xfrm>
          <a:off x="3447733" y="1718539"/>
          <a:ext cx="554858" cy="6921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47733" y="1856970"/>
        <a:ext cx="388401" cy="415294"/>
      </dsp:txXfrm>
    </dsp:sp>
    <dsp:sp modelId="{DCFC1C5A-00A3-452E-951B-591D9389BF60}">
      <dsp:nvSpPr>
        <dsp:cNvPr id="0" name=""/>
        <dsp:cNvSpPr/>
      </dsp:nvSpPr>
      <dsp:spPr>
        <a:xfrm>
          <a:off x="4478184" y="624341"/>
          <a:ext cx="2880553" cy="28805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7EFA92-198A-4546-9B3F-45C38B633894}">
      <dsp:nvSpPr>
        <dsp:cNvPr id="0" name=""/>
        <dsp:cNvSpPr/>
      </dsp:nvSpPr>
      <dsp:spPr>
        <a:xfrm>
          <a:off x="4947111" y="2352673"/>
          <a:ext cx="2880553" cy="2880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Model development &amp; calibration</a:t>
          </a:r>
          <a:endParaRPr lang="en-US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1480" y="2437042"/>
        <a:ext cx="2711815" cy="2711815"/>
      </dsp:txXfrm>
    </dsp:sp>
    <dsp:sp modelId="{D190F922-8C9D-4CF3-B801-C2CFC468DD00}">
      <dsp:nvSpPr>
        <dsp:cNvPr id="0" name=""/>
        <dsp:cNvSpPr/>
      </dsp:nvSpPr>
      <dsp:spPr>
        <a:xfrm>
          <a:off x="7913596" y="1718539"/>
          <a:ext cx="554858" cy="6921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13596" y="1856970"/>
        <a:ext cx="388401" cy="415294"/>
      </dsp:txXfrm>
    </dsp:sp>
    <dsp:sp modelId="{60401D47-7523-4FDB-9463-11EB2170E6E3}">
      <dsp:nvSpPr>
        <dsp:cNvPr id="0" name=""/>
        <dsp:cNvSpPr/>
      </dsp:nvSpPr>
      <dsp:spPr>
        <a:xfrm>
          <a:off x="8944047" y="624341"/>
          <a:ext cx="2880553" cy="28805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8F24D-EB09-48C0-9622-9E33E2E63C64}">
      <dsp:nvSpPr>
        <dsp:cNvPr id="0" name=""/>
        <dsp:cNvSpPr/>
      </dsp:nvSpPr>
      <dsp:spPr>
        <a:xfrm>
          <a:off x="9412974" y="2352673"/>
          <a:ext cx="2880553" cy="2880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Performance studies</a:t>
          </a:r>
          <a:endParaRPr lang="en-US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97343" y="2437042"/>
        <a:ext cx="2711815" cy="2711815"/>
      </dsp:txXfrm>
    </dsp:sp>
    <dsp:sp modelId="{CB95F9DB-0AAB-4199-B67D-607AC4E1C970}">
      <dsp:nvSpPr>
        <dsp:cNvPr id="0" name=""/>
        <dsp:cNvSpPr/>
      </dsp:nvSpPr>
      <dsp:spPr>
        <a:xfrm>
          <a:off x="12379458" y="1718539"/>
          <a:ext cx="554858" cy="6921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79458" y="1856970"/>
        <a:ext cx="388401" cy="415294"/>
      </dsp:txXfrm>
    </dsp:sp>
    <dsp:sp modelId="{8EBEE0F3-CCC2-46F0-8DCD-BE0FDD3590A0}">
      <dsp:nvSpPr>
        <dsp:cNvPr id="0" name=""/>
        <dsp:cNvSpPr/>
      </dsp:nvSpPr>
      <dsp:spPr>
        <a:xfrm>
          <a:off x="13409909" y="624341"/>
          <a:ext cx="2880553" cy="28805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5B456-7FC1-4A62-A727-490604DBE258}">
      <dsp:nvSpPr>
        <dsp:cNvPr id="0" name=""/>
        <dsp:cNvSpPr/>
      </dsp:nvSpPr>
      <dsp:spPr>
        <a:xfrm>
          <a:off x="13878837" y="2352673"/>
          <a:ext cx="2880553" cy="2880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MTU VIPK integration</a:t>
          </a:r>
          <a:endParaRPr lang="en-US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63206" y="2437042"/>
        <a:ext cx="2711815" cy="2711815"/>
      </dsp:txXfrm>
    </dsp:sp>
    <dsp:sp modelId="{54782614-24C3-4A13-B8E8-2F98BE2FDF57}">
      <dsp:nvSpPr>
        <dsp:cNvPr id="0" name=""/>
        <dsp:cNvSpPr/>
      </dsp:nvSpPr>
      <dsp:spPr>
        <a:xfrm>
          <a:off x="16845321" y="1718539"/>
          <a:ext cx="554858" cy="6921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845321" y="1856970"/>
        <a:ext cx="388401" cy="415294"/>
      </dsp:txXfrm>
    </dsp:sp>
    <dsp:sp modelId="{29D3282C-C660-492D-B3D8-A2D16F4A854B}">
      <dsp:nvSpPr>
        <dsp:cNvPr id="0" name=""/>
        <dsp:cNvSpPr/>
      </dsp:nvSpPr>
      <dsp:spPr>
        <a:xfrm>
          <a:off x="17875772" y="624341"/>
          <a:ext cx="2880553" cy="288055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6919D5-B5A3-4BF1-9F87-7CF4C222D55D}">
      <dsp:nvSpPr>
        <dsp:cNvPr id="0" name=""/>
        <dsp:cNvSpPr/>
      </dsp:nvSpPr>
      <dsp:spPr>
        <a:xfrm>
          <a:off x="18344699" y="2352673"/>
          <a:ext cx="2880553" cy="28805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MTU VIPK experimental testing</a:t>
          </a:r>
          <a:endParaRPr lang="en-US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429068" y="2437042"/>
        <a:ext cx="2711815" cy="27118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294B8B-E152-4E0C-82CA-4D7D92E58B55}">
      <dsp:nvSpPr>
        <dsp:cNvPr id="0" name=""/>
        <dsp:cNvSpPr/>
      </dsp:nvSpPr>
      <dsp:spPr>
        <a:xfrm rot="5400000">
          <a:off x="10498572" y="-3720365"/>
          <a:ext cx="3126022" cy="113520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Accelerate design decisions</a:t>
          </a:r>
          <a:endParaRPr lang="en-US" sz="4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Reduce development costs and risks</a:t>
          </a:r>
          <a:endParaRPr lang="en-US" sz="4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Inform control strategy</a:t>
          </a:r>
          <a:endParaRPr lang="en-US" sz="4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Predict vehicle performance</a:t>
          </a:r>
          <a:endParaRPr lang="en-US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385544" y="545263"/>
        <a:ext cx="11199479" cy="2820822"/>
      </dsp:txXfrm>
    </dsp:sp>
    <dsp:sp modelId="{2B1FA8BB-10E4-4763-B92F-3AE7CF2535BA}">
      <dsp:nvSpPr>
        <dsp:cNvPr id="0" name=""/>
        <dsp:cNvSpPr/>
      </dsp:nvSpPr>
      <dsp:spPr>
        <a:xfrm>
          <a:off x="0" y="1909"/>
          <a:ext cx="6385544" cy="39075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Model comparison objectives:</a:t>
          </a:r>
          <a:endParaRPr lang="en-US" sz="5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750" y="192659"/>
        <a:ext cx="6004044" cy="35260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1B788-111A-47FB-8257-A8FBC93A6676}">
      <dsp:nvSpPr>
        <dsp:cNvPr id="0" name=""/>
        <dsp:cNvSpPr/>
      </dsp:nvSpPr>
      <dsp:spPr>
        <a:xfrm>
          <a:off x="0" y="45172"/>
          <a:ext cx="11341099" cy="2162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Baseline model developed in Simcenter Amesim</a:t>
          </a:r>
          <a:endParaRPr lang="en-US" sz="5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548" y="150720"/>
        <a:ext cx="11130003" cy="1951064"/>
      </dsp:txXfrm>
    </dsp:sp>
    <dsp:sp modelId="{4EB0362B-AC97-4C77-8F62-82BBA7884A21}">
      <dsp:nvSpPr>
        <dsp:cNvPr id="0" name=""/>
        <dsp:cNvSpPr/>
      </dsp:nvSpPr>
      <dsp:spPr>
        <a:xfrm>
          <a:off x="0" y="2368612"/>
          <a:ext cx="11341099" cy="2162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b="0" i="0" kern="1200" baseline="0">
              <a:latin typeface="Arial" panose="020B0604020202020204" pitchFamily="34" charset="0"/>
              <a:cs typeface="Arial" panose="020B0604020202020204" pitchFamily="34" charset="0"/>
            </a:rPr>
            <a:t>Experimental coastdown testing performed</a:t>
          </a:r>
          <a:endParaRPr lang="en-US" sz="5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548" y="2474160"/>
        <a:ext cx="11130003" cy="1951064"/>
      </dsp:txXfrm>
    </dsp:sp>
    <dsp:sp modelId="{B55D9B96-F2BE-45F9-BA93-298B6D58D22B}">
      <dsp:nvSpPr>
        <dsp:cNvPr id="0" name=""/>
        <dsp:cNvSpPr/>
      </dsp:nvSpPr>
      <dsp:spPr>
        <a:xfrm>
          <a:off x="0" y="4692052"/>
          <a:ext cx="11341099" cy="2162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b="0" i="0" kern="1200" baseline="0">
              <a:latin typeface="Arial" panose="020B0604020202020204" pitchFamily="34" charset="0"/>
              <a:cs typeface="Arial" panose="020B0604020202020204" pitchFamily="34" charset="0"/>
            </a:rPr>
            <a:t>Additional experimental data obtained for other components</a:t>
          </a:r>
          <a:endParaRPr lang="en-US" sz="5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548" y="4797600"/>
        <a:ext cx="11130003" cy="1951064"/>
      </dsp:txXfrm>
    </dsp:sp>
    <dsp:sp modelId="{1B49A057-13ED-4F9B-A65F-150B6FE00A44}">
      <dsp:nvSpPr>
        <dsp:cNvPr id="0" name=""/>
        <dsp:cNvSpPr/>
      </dsp:nvSpPr>
      <dsp:spPr>
        <a:xfrm>
          <a:off x="0" y="7015491"/>
          <a:ext cx="11341099" cy="2162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b="0" i="0" kern="1200" baseline="0">
              <a:latin typeface="Arial" panose="020B0604020202020204" pitchFamily="34" charset="0"/>
              <a:cs typeface="Arial" panose="020B0604020202020204" pitchFamily="34" charset="0"/>
            </a:rPr>
            <a:t>Calibration ensures representative system behavior</a:t>
          </a:r>
          <a:endParaRPr lang="en-US" sz="5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548" y="7121039"/>
        <a:ext cx="11130003" cy="19510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1351E-5923-4D53-871A-B5C1D36F4EED}">
      <dsp:nvSpPr>
        <dsp:cNvPr id="0" name=""/>
        <dsp:cNvSpPr/>
      </dsp:nvSpPr>
      <dsp:spPr>
        <a:xfrm>
          <a:off x="0" y="2737287"/>
          <a:ext cx="10680699" cy="2053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Major additions are outlined in green</a:t>
          </a:r>
          <a:endParaRPr lang="en-US" sz="5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236" y="2837523"/>
        <a:ext cx="10480227" cy="1852878"/>
      </dsp:txXfrm>
    </dsp:sp>
    <dsp:sp modelId="{912ED29C-690E-4577-ACB4-7E3F98A03571}">
      <dsp:nvSpPr>
        <dsp:cNvPr id="0" name=""/>
        <dsp:cNvSpPr/>
      </dsp:nvSpPr>
      <dsp:spPr>
        <a:xfrm>
          <a:off x="0" y="4977837"/>
          <a:ext cx="10680699" cy="2053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0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Specifications and manufacturer data used for components</a:t>
          </a:r>
          <a:endParaRPr lang="en-US" sz="5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236" y="5078073"/>
        <a:ext cx="10480227" cy="18528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DDD4A-7259-4578-B5B8-1E5DA9311381}">
      <dsp:nvSpPr>
        <dsp:cNvPr id="0" name=""/>
        <dsp:cNvSpPr/>
      </dsp:nvSpPr>
      <dsp:spPr>
        <a:xfrm>
          <a:off x="0" y="1886508"/>
          <a:ext cx="9730677" cy="4563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baseline="0" dirty="0"/>
            <a:t>DC/DC converters offset high voltage (HV) and drivetrain loads </a:t>
          </a:r>
          <a:r>
            <a:rPr lang="en-US" sz="6500" b="0" i="0" u="sng" kern="1200" baseline="0" dirty="0"/>
            <a:t>without HV energy storage</a:t>
          </a:r>
          <a:endParaRPr lang="en-US" sz="6500" kern="1200" dirty="0"/>
        </a:p>
      </dsp:txBody>
      <dsp:txXfrm>
        <a:off x="222747" y="2109255"/>
        <a:ext cx="9285183" cy="4117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2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146042"/>
            <a:ext cx="19604183" cy="2537926"/>
          </a:xfrm>
        </p:spPr>
        <p:txBody>
          <a:bodyPr/>
          <a:lstStyle/>
          <a:p>
            <a:r>
              <a:rPr lang="en-US" dirty="0"/>
              <a:t>Modeling the Performance of an FMTV A2 with a Vehicle Integrated Power Kit (VIPK)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199" y="5029589"/>
            <a:ext cx="13470294" cy="5202232"/>
          </a:xfrm>
        </p:spPr>
        <p:txBody>
          <a:bodyPr/>
          <a:lstStyle/>
          <a:p>
            <a:r>
              <a:rPr lang="en-US" dirty="0"/>
              <a:t>Bryant Goodenough, PhD</a:t>
            </a:r>
            <a:r>
              <a:rPr lang="en-US" baseline="30000" dirty="0"/>
              <a:t>1</a:t>
            </a:r>
            <a:r>
              <a:rPr lang="en-US" dirty="0"/>
              <a:t>, Henry Schmidt</a:t>
            </a:r>
            <a:r>
              <a:rPr lang="en-US" baseline="30000" dirty="0"/>
              <a:t>1</a:t>
            </a:r>
            <a:r>
              <a:rPr lang="en-US" dirty="0"/>
              <a:t>, Jeffrey D. Naber, PhD</a:t>
            </a:r>
            <a:r>
              <a:rPr lang="en-US" baseline="30000" dirty="0"/>
              <a:t>1</a:t>
            </a:r>
            <a:r>
              <a:rPr lang="en-US" dirty="0"/>
              <a:t>, Paul Dice</a:t>
            </a:r>
            <a:r>
              <a:rPr lang="en-US" baseline="30000" dirty="0"/>
              <a:t>1</a:t>
            </a:r>
            <a:r>
              <a:rPr lang="en-US" dirty="0"/>
              <a:t>, </a:t>
            </a:r>
          </a:p>
          <a:p>
            <a:r>
              <a:rPr lang="en-US" dirty="0"/>
              <a:t>Dave Subert</a:t>
            </a:r>
            <a:r>
              <a:rPr lang="en-US" baseline="30000" dirty="0"/>
              <a:t>1</a:t>
            </a:r>
            <a:r>
              <a:rPr lang="en-US" dirty="0"/>
              <a:t>, Kevin Meyers</a:t>
            </a:r>
            <a:r>
              <a:rPr lang="en-US" baseline="30000" dirty="0"/>
              <a:t>1</a:t>
            </a:r>
            <a:endParaRPr lang="en-US" dirty="0"/>
          </a:p>
          <a:p>
            <a:endParaRPr lang="en-US" sz="2800" dirty="0"/>
          </a:p>
          <a:p>
            <a:r>
              <a:rPr lang="en-US" sz="4000" baseline="30000" dirty="0"/>
              <a:t>1 </a:t>
            </a:r>
            <a:r>
              <a:rPr lang="en-US" sz="4000" dirty="0"/>
              <a:t>Advanced Power Systems </a:t>
            </a:r>
          </a:p>
          <a:p>
            <a:r>
              <a:rPr lang="en-US" sz="4000" dirty="0"/>
              <a:t>Research Center (APS LABS),</a:t>
            </a:r>
            <a:br>
              <a:rPr lang="en-US" sz="4000" dirty="0"/>
            </a:br>
            <a:r>
              <a:rPr lang="en-US" sz="4000" dirty="0"/>
              <a:t>Michigan Technological University,</a:t>
            </a:r>
          </a:p>
          <a:p>
            <a:pPr marL="395288" indent="-395288">
              <a:spcAft>
                <a:spcPts val="1000"/>
              </a:spcAft>
            </a:pPr>
            <a:r>
              <a:rPr lang="en-US" sz="4000" dirty="0"/>
              <a:t>Houghton, MI</a:t>
            </a:r>
          </a:p>
          <a:p>
            <a:endParaRPr lang="en-US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BA0FC62-5912-2E0F-63CA-31CB9F4805B6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366676672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C41B2-D3E0-E8BD-ABF4-C3D7A20CD2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5786538" cy="1857155"/>
          </a:xfrm>
        </p:spPr>
        <p:txBody>
          <a:bodyPr/>
          <a:lstStyle/>
          <a:p>
            <a:r>
              <a:rPr lang="en-US" dirty="0"/>
              <a:t>Results: Performance Impact of MTU VIPK with Power On-The-Move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AA7A33-A99C-2F1B-CB50-1D04086DB7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953326"/>
              </p:ext>
            </p:extLst>
          </p:nvPr>
        </p:nvGraphicFramePr>
        <p:xfrm>
          <a:off x="11998569" y="3896631"/>
          <a:ext cx="11223383" cy="6136633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2631831">
                  <a:extLst>
                    <a:ext uri="{9D8B030D-6E8A-4147-A177-3AD203B41FA5}">
                      <a16:colId xmlns:a16="http://schemas.microsoft.com/office/drawing/2014/main" val="4015273890"/>
                    </a:ext>
                  </a:extLst>
                </a:gridCol>
                <a:gridCol w="2147888">
                  <a:extLst>
                    <a:ext uri="{9D8B030D-6E8A-4147-A177-3AD203B41FA5}">
                      <a16:colId xmlns:a16="http://schemas.microsoft.com/office/drawing/2014/main" val="1968802218"/>
                    </a:ext>
                  </a:extLst>
                </a:gridCol>
                <a:gridCol w="2147888">
                  <a:extLst>
                    <a:ext uri="{9D8B030D-6E8A-4147-A177-3AD203B41FA5}">
                      <a16:colId xmlns:a16="http://schemas.microsoft.com/office/drawing/2014/main" val="1202382120"/>
                    </a:ext>
                  </a:extLst>
                </a:gridCol>
                <a:gridCol w="2147888">
                  <a:extLst>
                    <a:ext uri="{9D8B030D-6E8A-4147-A177-3AD203B41FA5}">
                      <a16:colId xmlns:a16="http://schemas.microsoft.com/office/drawing/2014/main" val="3156534464"/>
                    </a:ext>
                  </a:extLst>
                </a:gridCol>
                <a:gridCol w="2147888">
                  <a:extLst>
                    <a:ext uri="{9D8B030D-6E8A-4147-A177-3AD203B41FA5}">
                      <a16:colId xmlns:a16="http://schemas.microsoft.com/office/drawing/2014/main" val="700045672"/>
                    </a:ext>
                  </a:extLst>
                </a:gridCol>
              </a:tblGrid>
              <a:tr h="3071859"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MTU VIPK Export Condition: Power On-The-Move</a:t>
                      </a:r>
                      <a:r>
                        <a:rPr lang="en-US" sz="3200" b="1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3200" b="1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kW HV Export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kW HV Export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kW HV Export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3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 kW HV Export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6838807"/>
                  </a:ext>
                </a:extLst>
              </a:tr>
              <a:tr h="3064774"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Transient Propulsion Performance vs. Baseline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13800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13800" dirty="0"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13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138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7965452"/>
                  </a:ext>
                </a:extLst>
              </a:tr>
            </a:tbl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BF38B35-8391-5B85-0686-A78A2BD20B35}"/>
              </a:ext>
            </a:extLst>
          </p:cNvPr>
          <p:cNvSpPr/>
          <p:nvPr/>
        </p:nvSpPr>
        <p:spPr>
          <a:xfrm>
            <a:off x="2028364" y="11436910"/>
            <a:ext cx="21193588" cy="862648"/>
          </a:xfrm>
          <a:prstGeom prst="roundRect">
            <a:avLst/>
          </a:prstGeom>
          <a:solidFill>
            <a:schemeClr val="tx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MTU VIPK </a:t>
            </a:r>
            <a:r>
              <a:rPr lang="en-US" sz="4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improves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propulsion performance with </a:t>
            </a:r>
            <a:r>
              <a:rPr lang="en-US" sz="4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On-The-Move up to 20 kW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10E2B25-55A2-3638-E577-8CF54F6DA97D}"/>
              </a:ext>
            </a:extLst>
          </p:cNvPr>
          <p:cNvGrpSpPr/>
          <p:nvPr/>
        </p:nvGrpSpPr>
        <p:grpSpPr>
          <a:xfrm>
            <a:off x="21377511" y="5574210"/>
            <a:ext cx="1467975" cy="715600"/>
            <a:chOff x="13832352" y="10216787"/>
            <a:chExt cx="1185861" cy="514350"/>
          </a:xfrm>
          <a:solidFill>
            <a:schemeClr val="accent1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203BFFA-8AC2-56B9-BFE4-11D817761AF2}"/>
                </a:ext>
              </a:extLst>
            </p:cNvPr>
            <p:cNvSpPr/>
            <p:nvPr/>
          </p:nvSpPr>
          <p:spPr>
            <a:xfrm>
              <a:off x="13832352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CE9E8E-0F88-D48F-E54C-C8D198FCAAC8}"/>
                </a:ext>
              </a:extLst>
            </p:cNvPr>
            <p:cNvSpPr/>
            <p:nvPr/>
          </p:nvSpPr>
          <p:spPr>
            <a:xfrm>
              <a:off x="14251452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BDFD5FF-DCB2-E884-D170-D1E12D830D41}"/>
                </a:ext>
              </a:extLst>
            </p:cNvPr>
            <p:cNvSpPr/>
            <p:nvPr/>
          </p:nvSpPr>
          <p:spPr>
            <a:xfrm>
              <a:off x="14675313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668C8FE-F1D9-A0D8-01E2-25A3C129ED8F}"/>
              </a:ext>
            </a:extLst>
          </p:cNvPr>
          <p:cNvGrpSpPr/>
          <p:nvPr/>
        </p:nvGrpSpPr>
        <p:grpSpPr>
          <a:xfrm>
            <a:off x="19183494" y="5574210"/>
            <a:ext cx="1467975" cy="715600"/>
            <a:chOff x="13832352" y="10216787"/>
            <a:chExt cx="1185861" cy="514350"/>
          </a:xfrm>
          <a:solidFill>
            <a:schemeClr val="accent1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863F81B-8576-CCCF-BF7D-CD0D265C358D}"/>
                </a:ext>
              </a:extLst>
            </p:cNvPr>
            <p:cNvSpPr/>
            <p:nvPr/>
          </p:nvSpPr>
          <p:spPr>
            <a:xfrm>
              <a:off x="13832352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100BC9D-0505-3B48-F0EB-6BFAA17C1916}"/>
                </a:ext>
              </a:extLst>
            </p:cNvPr>
            <p:cNvSpPr/>
            <p:nvPr/>
          </p:nvSpPr>
          <p:spPr>
            <a:xfrm>
              <a:off x="14251452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4A21AE2-1A17-6634-194B-D0E4BCC16AE2}"/>
                </a:ext>
              </a:extLst>
            </p:cNvPr>
            <p:cNvSpPr/>
            <p:nvPr/>
          </p:nvSpPr>
          <p:spPr>
            <a:xfrm>
              <a:off x="14675313" y="10216787"/>
              <a:ext cx="342900" cy="51435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F5FE1B1-AC8F-E9C0-CAC6-86BFDB92ED55}"/>
              </a:ext>
            </a:extLst>
          </p:cNvPr>
          <p:cNvGrpSpPr/>
          <p:nvPr/>
        </p:nvGrpSpPr>
        <p:grpSpPr>
          <a:xfrm>
            <a:off x="17074380" y="5574210"/>
            <a:ext cx="1467975" cy="715600"/>
            <a:chOff x="13832352" y="10216787"/>
            <a:chExt cx="1185861" cy="514350"/>
          </a:xfrm>
          <a:solidFill>
            <a:schemeClr val="bg1">
              <a:lumMod val="65000"/>
            </a:schemeClr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8E284F-E79B-2626-1165-B5015A32D0D7}"/>
                </a:ext>
              </a:extLst>
            </p:cNvPr>
            <p:cNvSpPr/>
            <p:nvPr/>
          </p:nvSpPr>
          <p:spPr>
            <a:xfrm>
              <a:off x="13832352" y="10216787"/>
              <a:ext cx="342900" cy="514350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05D064F-5CD7-F207-24AA-40CB6DFF164C}"/>
                </a:ext>
              </a:extLst>
            </p:cNvPr>
            <p:cNvSpPr/>
            <p:nvPr/>
          </p:nvSpPr>
          <p:spPr>
            <a:xfrm>
              <a:off x="14251452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DAEFC01-7223-70C1-0B52-D2B613BAF7D1}"/>
                </a:ext>
              </a:extLst>
            </p:cNvPr>
            <p:cNvSpPr/>
            <p:nvPr/>
          </p:nvSpPr>
          <p:spPr>
            <a:xfrm>
              <a:off x="14675313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BAAFDC5-E30A-033D-9FA1-20B234D8DF50}"/>
              </a:ext>
            </a:extLst>
          </p:cNvPr>
          <p:cNvGrpSpPr/>
          <p:nvPr/>
        </p:nvGrpSpPr>
        <p:grpSpPr>
          <a:xfrm>
            <a:off x="14907209" y="5565070"/>
            <a:ext cx="1467975" cy="715600"/>
            <a:chOff x="13832352" y="10216787"/>
            <a:chExt cx="1185861" cy="514350"/>
          </a:xfrm>
          <a:solidFill>
            <a:schemeClr val="bg1">
              <a:lumMod val="65000"/>
            </a:schemeClr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D159C21-C1D2-D6F2-4A9D-8F84EAE710F4}"/>
                </a:ext>
              </a:extLst>
            </p:cNvPr>
            <p:cNvSpPr/>
            <p:nvPr/>
          </p:nvSpPr>
          <p:spPr>
            <a:xfrm>
              <a:off x="13832352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25261A7-9104-2CD8-17B3-89EBB26BC89F}"/>
                </a:ext>
              </a:extLst>
            </p:cNvPr>
            <p:cNvSpPr/>
            <p:nvPr/>
          </p:nvSpPr>
          <p:spPr>
            <a:xfrm>
              <a:off x="14251452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669ED28-60CC-C60B-6E71-1F94AF799330}"/>
                </a:ext>
              </a:extLst>
            </p:cNvPr>
            <p:cNvSpPr/>
            <p:nvPr/>
          </p:nvSpPr>
          <p:spPr>
            <a:xfrm>
              <a:off x="14675313" y="10216787"/>
              <a:ext cx="342900" cy="514350"/>
            </a:xfrm>
            <a:prstGeom prst="rect">
              <a:avLst/>
            </a:prstGeom>
            <a:grpFill/>
            <a:ln w="12700" cap="flat">
              <a:solidFill>
                <a:schemeClr val="tx1"/>
              </a:solidFill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1D02598-CD1C-333D-9BCC-9FD91285E925}"/>
              </a:ext>
            </a:extLst>
          </p:cNvPr>
          <p:cNvSpPr txBox="1"/>
          <p:nvPr/>
        </p:nvSpPr>
        <p:spPr>
          <a:xfrm>
            <a:off x="14820491" y="6317126"/>
            <a:ext cx="1635516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0 kW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D560C52-61F7-9368-5802-5EFB2A3BD777}"/>
              </a:ext>
            </a:extLst>
          </p:cNvPr>
          <p:cNvSpPr txBox="1"/>
          <p:nvPr/>
        </p:nvSpPr>
        <p:spPr>
          <a:xfrm>
            <a:off x="16987662" y="6317126"/>
            <a:ext cx="1635516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10 kW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CAEB62-865A-9B34-7DF7-DDD2C3A6697B}"/>
              </a:ext>
            </a:extLst>
          </p:cNvPr>
          <p:cNvSpPr txBox="1"/>
          <p:nvPr/>
        </p:nvSpPr>
        <p:spPr>
          <a:xfrm>
            <a:off x="19087464" y="6317126"/>
            <a:ext cx="1635516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0 kW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262C384-EEE5-2829-A1F8-2337CB9B5104}"/>
              </a:ext>
            </a:extLst>
          </p:cNvPr>
          <p:cNvSpPr txBox="1"/>
          <p:nvPr/>
        </p:nvSpPr>
        <p:spPr>
          <a:xfrm>
            <a:off x="21299745" y="6317126"/>
            <a:ext cx="1635516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30 kW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9D285F-7966-985F-B591-AE3DBD3C56BC}"/>
              </a:ext>
            </a:extLst>
          </p:cNvPr>
          <p:cNvSpPr txBox="1"/>
          <p:nvPr/>
        </p:nvSpPr>
        <p:spPr>
          <a:xfrm>
            <a:off x="14729220" y="8203135"/>
            <a:ext cx="200617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Improve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EACED5-EBEE-C5AA-CA58-FE6CB0BE179F}"/>
              </a:ext>
            </a:extLst>
          </p:cNvPr>
          <p:cNvSpPr txBox="1"/>
          <p:nvPr/>
        </p:nvSpPr>
        <p:spPr>
          <a:xfrm>
            <a:off x="16845770" y="8203135"/>
            <a:ext cx="200617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Improve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C907C3-0428-3E76-080F-06069098A3D0}"/>
              </a:ext>
            </a:extLst>
          </p:cNvPr>
          <p:cNvSpPr txBox="1"/>
          <p:nvPr/>
        </p:nvSpPr>
        <p:spPr>
          <a:xfrm>
            <a:off x="18975618" y="8203135"/>
            <a:ext cx="200617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Equal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947EDD-8A39-48CC-8752-1D4277249C78}"/>
              </a:ext>
            </a:extLst>
          </p:cNvPr>
          <p:cNvSpPr txBox="1"/>
          <p:nvPr/>
        </p:nvSpPr>
        <p:spPr>
          <a:xfrm>
            <a:off x="21114418" y="8203135"/>
            <a:ext cx="200617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Reduce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0FF718AE-C9BD-5671-671D-3D17411204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840339"/>
              </p:ext>
            </p:extLst>
          </p:nvPr>
        </p:nvGraphicFramePr>
        <p:xfrm>
          <a:off x="1981201" y="2857500"/>
          <a:ext cx="9730677" cy="8336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42B55182-BD35-1016-41C4-987EE9E837DA}"/>
              </a:ext>
            </a:extLst>
          </p:cNvPr>
          <p:cNvSpPr txBox="1"/>
          <p:nvPr/>
        </p:nvSpPr>
        <p:spPr>
          <a:xfrm>
            <a:off x="12063157" y="10099900"/>
            <a:ext cx="482160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120°F ambient at GVW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A2F3FF-F7CB-0014-0E34-09D702EC5E59}"/>
              </a:ext>
            </a:extLst>
          </p:cNvPr>
          <p:cNvSpPr txBox="1"/>
          <p:nvPr/>
        </p:nvSpPr>
        <p:spPr>
          <a:xfrm>
            <a:off x="257908" y="11978826"/>
            <a:ext cx="90414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10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F40E6-423D-2AC5-A123-91199FBAEDB4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37610408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/>
      <p:bldP spid="33" grpId="0"/>
      <p:bldP spid="34" grpId="0"/>
      <p:bldP spid="35" grpId="0"/>
      <p:bldP spid="2" grpId="0"/>
      <p:bldP spid="7" grpId="0"/>
      <p:bldP spid="8" grpId="0"/>
      <p:bldP spid="13" grpId="0"/>
      <p:bldGraphic spid="18" grpId="0">
        <p:bldAsOne/>
      </p:bldGraphic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6E6554-46DE-2F74-80F5-7F0F523400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3365199"/>
            <a:ext cx="8889999" cy="7118870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Operation: 120 kW, 600 VDC power export </a:t>
            </a:r>
            <a:r>
              <a:rPr lang="en-US" sz="4400" u="sng" dirty="0"/>
              <a:t>while stationary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From engine output power:		</a:t>
            </a:r>
          </a:p>
          <a:p>
            <a:pPr lvl="2" indent="0"/>
            <a:r>
              <a:rPr lang="en-US" sz="4400" dirty="0"/>
              <a:t>	○ 83% supports HVDC export</a:t>
            </a:r>
          </a:p>
          <a:p>
            <a:pPr lvl="2" indent="0"/>
            <a:r>
              <a:rPr lang="en-US" sz="4400" dirty="0"/>
              <a:t>	○ 7% to transmission load</a:t>
            </a:r>
          </a:p>
          <a:p>
            <a:pPr lvl="2" indent="0"/>
            <a:r>
              <a:rPr lang="en-US" sz="4400" dirty="0"/>
              <a:t>	○ 10% to air conditioning 			compressor, fan, and alternator</a:t>
            </a:r>
          </a:p>
          <a:p>
            <a:pPr marL="571500" lvl="2" indent="-571500">
              <a:buFont typeface="Arial" panose="020B0604020202020204" pitchFamily="34" charset="0"/>
              <a:buChar char="•"/>
            </a:pPr>
            <a:r>
              <a:rPr lang="en-US" sz="4400" b="1" dirty="0"/>
              <a:t>Equivalent auxiliary generator weighs ~10,000 pounds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D30965-4D4C-43A6-8EC1-55CCF1D924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6180676" cy="2262969"/>
          </a:xfrm>
        </p:spPr>
        <p:txBody>
          <a:bodyPr/>
          <a:lstStyle/>
          <a:p>
            <a:r>
              <a:rPr lang="en-US" dirty="0"/>
              <a:t>VIPK Results: Stationary Power Flow</a:t>
            </a:r>
          </a:p>
          <a:p>
            <a:r>
              <a:rPr lang="en-US" dirty="0"/>
              <a:t>at 120 kW of 600 VDC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B02A95-E9F4-17DC-1A5E-BBD178BC40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6" t="36946" b="15"/>
          <a:stretch>
            <a:fillRect/>
          </a:stretch>
        </p:blipFill>
        <p:spPr bwMode="auto">
          <a:xfrm>
            <a:off x="11294582" y="3371753"/>
            <a:ext cx="11942064" cy="8246107"/>
          </a:xfrm>
          <a:prstGeom prst="rect">
            <a:avLst/>
          </a:prstGeom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654B78-C12F-9408-72DB-1BDD7840BE7B}"/>
              </a:ext>
            </a:extLst>
          </p:cNvPr>
          <p:cNvSpPr txBox="1"/>
          <p:nvPr/>
        </p:nvSpPr>
        <p:spPr>
          <a:xfrm>
            <a:off x="11370780" y="11616779"/>
            <a:ext cx="11949989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</a:rPr>
              <a:t>Power flow of 120 kW 600 VDC stationary power export</a:t>
            </a:r>
            <a:endParaRPr lang="en-US" sz="3600" u="sng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05C6FE-2BE1-FC48-634D-D9863FD2B066}"/>
              </a:ext>
            </a:extLst>
          </p:cNvPr>
          <p:cNvSpPr txBox="1"/>
          <p:nvPr/>
        </p:nvSpPr>
        <p:spPr>
          <a:xfrm>
            <a:off x="257908" y="11978826"/>
            <a:ext cx="90414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11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EAC372-8E9A-3788-E8E7-3882E8FB45E7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8524258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E0B40-648C-26E2-2263-66B913C89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4456B6-DA7B-29F9-63A7-00690773BD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3365199"/>
            <a:ext cx="8889999" cy="7519678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Operation: 30 kW, 600 VDC power on-the-move </a:t>
            </a:r>
            <a:r>
              <a:rPr lang="en-US" sz="4400" u="sng" dirty="0"/>
              <a:t>while at max vehicle speed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From engine output power:</a:t>
            </a:r>
          </a:p>
          <a:p>
            <a:r>
              <a:rPr lang="en-US" sz="4400" dirty="0"/>
              <a:t>	○ 15% supports HVDC export</a:t>
            </a:r>
          </a:p>
          <a:p>
            <a:r>
              <a:rPr lang="en-US" sz="4400" dirty="0"/>
              <a:t>	○ 76% to transmission load 	(vehicle propulsion)</a:t>
            </a:r>
          </a:p>
          <a:p>
            <a:r>
              <a:rPr lang="en-US" sz="4400" dirty="0"/>
              <a:t>	○ 9% to air conditioning 	compressor, fan, and alternator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2E541-0CD0-CF5E-B0EE-6DC3279750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5824200" cy="2262969"/>
          </a:xfrm>
        </p:spPr>
        <p:txBody>
          <a:bodyPr/>
          <a:lstStyle/>
          <a:p>
            <a:r>
              <a:rPr lang="en-US" dirty="0"/>
              <a:t>VIPK Results: On-The-Move Power Flow at 30 kW of 600 VDC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1988EB-3FF6-0CD2-347D-7FF0BC5F1C78}"/>
              </a:ext>
            </a:extLst>
          </p:cNvPr>
          <p:cNvSpPr txBox="1"/>
          <p:nvPr/>
        </p:nvSpPr>
        <p:spPr>
          <a:xfrm>
            <a:off x="11319977" y="11647556"/>
            <a:ext cx="1194998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</a:rPr>
              <a:t>Power flow of 30 kW 600 VDC power export at max vehicle speed</a:t>
            </a:r>
            <a:endParaRPr lang="en-US" sz="3200" u="sng" dirty="0">
              <a:latin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C487DC-44EB-1097-4EDA-5D2D98B33D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0" b="20000"/>
          <a:stretch>
            <a:fillRect/>
          </a:stretch>
        </p:blipFill>
        <p:spPr bwMode="auto">
          <a:xfrm>
            <a:off x="11281879" y="3530600"/>
            <a:ext cx="11938583" cy="8086179"/>
          </a:xfrm>
          <a:prstGeom prst="rect">
            <a:avLst/>
          </a:prstGeom>
          <a:ln w="190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8B180E-202C-4EB6-7C53-054E6709176C}"/>
              </a:ext>
            </a:extLst>
          </p:cNvPr>
          <p:cNvSpPr txBox="1"/>
          <p:nvPr/>
        </p:nvSpPr>
        <p:spPr>
          <a:xfrm>
            <a:off x="257908" y="11978826"/>
            <a:ext cx="90414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12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473434-5231-8DAC-216E-B224B277E94F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7603476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FE215-9410-D7AF-15C4-D8B5D3DEC5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MTU VIPK Conclusions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AA30A7-ECEA-B6A9-D83D-3F56F0B109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68790" y="1855787"/>
            <a:ext cx="6964175" cy="1044692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DCB948-91AA-ED75-D646-1BC0580B4ADE}"/>
              </a:ext>
            </a:extLst>
          </p:cNvPr>
          <p:cNvSpPr/>
          <p:nvPr/>
        </p:nvSpPr>
        <p:spPr>
          <a:xfrm>
            <a:off x="1981200" y="1855787"/>
            <a:ext cx="14048792" cy="10004425"/>
          </a:xfrm>
          <a:prstGeom prst="rect">
            <a:avLst/>
          </a:prstGeom>
        </p:spPr>
        <p:txBody>
          <a:bodyPr/>
          <a:lstStyle/>
          <a:p>
            <a:pPr marL="685800" lvl="0" indent="-6858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800" b="0" i="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nables electrical power generation on </a:t>
            </a:r>
            <a:r>
              <a:rPr lang="en-US" sz="4800" b="1" i="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vehicle platforms</a:t>
            </a:r>
          </a:p>
          <a:p>
            <a:pPr lvl="0" algn="l">
              <a:spcBef>
                <a:spcPts val="1200"/>
              </a:spcBef>
            </a:pP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○ Stationary: 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kW 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power export</a:t>
            </a:r>
          </a:p>
          <a:p>
            <a:pPr marL="685800" lvl="0" algn="l">
              <a:spcBef>
                <a:spcPts val="1200"/>
              </a:spcBef>
            </a:pP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○ Power On-The-Move: 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kW 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power 			export while performing OMS/MP</a:t>
            </a:r>
          </a:p>
          <a:p>
            <a:pPr marL="685800" lvl="0" indent="-6858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Expeditionary Power Kit (EPK) functionality </a:t>
            </a:r>
          </a:p>
          <a:p>
            <a:pPr marL="685800" lvl="0" indent="-6858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Tactical Microgrid Standard (TMS) compliant</a:t>
            </a:r>
            <a:endParaRPr lang="en-US" sz="48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0" indent="-6858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No high voltage energy storage</a:t>
            </a:r>
            <a:endParaRPr lang="en-US" sz="4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0" indent="-6858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MTU VIPK improves propulsion performance during power On-The-Move up to 20 kW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5837CF-890D-EB74-D81F-61D8AC21C2C9}"/>
              </a:ext>
            </a:extLst>
          </p:cNvPr>
          <p:cNvSpPr txBox="1"/>
          <p:nvPr/>
        </p:nvSpPr>
        <p:spPr>
          <a:xfrm>
            <a:off x="257908" y="11978826"/>
            <a:ext cx="90414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13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A7065D-DA7B-95F2-DD67-0D0862D51430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28674418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6F3474-266C-D4E1-486F-BF5169689E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20593050" cy="10004425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dirty="0"/>
              <a:t>Delivering M1078A2 and M1083A2 vehicle variants in 1Q FY27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dirty="0"/>
              <a:t>Government test and evaluation including safety release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u="sng" dirty="0"/>
              <a:t>Technology demonstrations:</a:t>
            </a:r>
          </a:p>
          <a:p>
            <a:r>
              <a:rPr lang="en-US" sz="5400" dirty="0"/>
              <a:t>	○ Ft. Hood, TX</a:t>
            </a:r>
          </a:p>
          <a:p>
            <a:r>
              <a:rPr lang="en-US" sz="5400" dirty="0"/>
              <a:t>	○ NTC, CA</a:t>
            </a:r>
          </a:p>
          <a:p>
            <a:r>
              <a:rPr lang="en-US" sz="5400" dirty="0"/>
              <a:t>	○ Washington DC</a:t>
            </a:r>
          </a:p>
          <a:p>
            <a:r>
              <a:rPr lang="en-US" sz="5400" dirty="0"/>
              <a:t>	○ Detroit Arsenal </a:t>
            </a:r>
          </a:p>
          <a:p>
            <a:r>
              <a:rPr lang="en-US" sz="5400" dirty="0"/>
              <a:t>	○ Camp Shelby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dirty="0"/>
              <a:t>Safety verification and confirmation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dirty="0"/>
              <a:t>Level 2 and Level 3 Technical Data Package (TDP)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4A1B0-B6B7-B1A0-51A6-ED2838F03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B9759F-5B27-6621-779B-91751EC108C8}"/>
              </a:ext>
            </a:extLst>
          </p:cNvPr>
          <p:cNvSpPr txBox="1"/>
          <p:nvPr/>
        </p:nvSpPr>
        <p:spPr>
          <a:xfrm>
            <a:off x="257908" y="11978826"/>
            <a:ext cx="90414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14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750C38-E731-2948-02E6-135C0D7B6D1F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68361556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C98820-12F0-8B60-D2F9-43A6885B3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1977000"/>
            <a:ext cx="7871927" cy="8914911"/>
          </a:xfrm>
        </p:spPr>
        <p:txBody>
          <a:bodyPr/>
          <a:lstStyle/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3400" dirty="0"/>
              <a:t>Portfolio Acquisition Executive (PAE) Agile Sustainment and Ammunition (AS&amp;A)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3400" dirty="0"/>
              <a:t>Capability Program Executive (CPE) Combat Sustainment (CS)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3400" dirty="0"/>
              <a:t>Project Manager (PM) Transportation Systems (TS)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3400" dirty="0"/>
              <a:t>Product Director (</a:t>
            </a:r>
            <a:r>
              <a:rPr lang="en-US" sz="3400" dirty="0" err="1"/>
              <a:t>PdD</a:t>
            </a:r>
            <a:r>
              <a:rPr lang="en-US" sz="3400" dirty="0"/>
              <a:t>) Multi-Mission Protected Vehicle Systems (MPVS)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3400" dirty="0"/>
              <a:t>Office of Secretary of War Defense Innovation Unit (DIU)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3400" dirty="0"/>
              <a:t>Office of Secretary of War Operational Energy-Innovation (OE-I)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3400" dirty="0"/>
              <a:t>Ground Vehicle System Center (GVSC)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3400" dirty="0"/>
              <a:t>Combat Capabilities Development Command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3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4DDC2-D031-E1DD-38F4-A160E86750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Acknowledgments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27C84A-83FF-16AA-E8A2-5A8EEAEFC3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117" y="2010373"/>
            <a:ext cx="13034913" cy="86894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DB7FAA-7C7D-413C-CC39-ABF062FE52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536" y="9356962"/>
            <a:ext cx="5818886" cy="1176417"/>
          </a:xfrm>
          <a:prstGeom prst="rect">
            <a:avLst/>
          </a:prstGeom>
        </p:spPr>
      </p:pic>
      <p:pic>
        <p:nvPicPr>
          <p:cNvPr id="6" name="Picture 5" descr="APS LABS Professional Development | Michigan Tech Global Campus">
            <a:extLst>
              <a:ext uri="{FF2B5EF4-FFF2-40B4-BE49-F238E27FC236}">
                <a16:creationId xmlns:a16="http://schemas.microsoft.com/office/drawing/2014/main" id="{ACA5E934-0797-71E5-51E2-DC852D4BE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3140" y="9438749"/>
            <a:ext cx="4403660" cy="10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18D70F-3288-9188-B021-F7248DCF712D}"/>
              </a:ext>
            </a:extLst>
          </p:cNvPr>
          <p:cNvSpPr txBox="1"/>
          <p:nvPr/>
        </p:nvSpPr>
        <p:spPr>
          <a:xfrm>
            <a:off x="10172700" y="10977510"/>
            <a:ext cx="13127502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Thank you to our partners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including Oshkosh Defense, GS </a:t>
            </a: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Engineering, SOLI Consulting, LSA Solutions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607A1E-21E2-B18E-F982-5D3571E31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5330" y="2256106"/>
            <a:ext cx="3248189" cy="32481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B56853-4C8E-4B3C-9002-598A5EB77E71}"/>
              </a:ext>
            </a:extLst>
          </p:cNvPr>
          <p:cNvSpPr txBox="1"/>
          <p:nvPr/>
        </p:nvSpPr>
        <p:spPr>
          <a:xfrm>
            <a:off x="257908" y="11978826"/>
            <a:ext cx="90414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15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698776-07C2-28CB-1015-A5E1F7955F9E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71454478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9B4A63-D667-DA4E-C525-B1400EB316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Backup Slides: MTU VIPK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23F8C7-66EB-2EAE-BA3E-D55F52D41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192" y="1520036"/>
            <a:ext cx="19255616" cy="106759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BBE5F0-529E-77B1-4B94-E1F8D3A27CAA}"/>
              </a:ext>
            </a:extLst>
          </p:cNvPr>
          <p:cNvSpPr txBox="1"/>
          <p:nvPr/>
        </p:nvSpPr>
        <p:spPr>
          <a:xfrm>
            <a:off x="257908" y="11978826"/>
            <a:ext cx="90414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16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D1E399-5094-C0A4-1A47-EF8B533761E6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79511892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AAE5B-7049-0BAE-A0A5-977E498F3F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3098548"/>
            <a:ext cx="7924800" cy="8140951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Engine-off cabin heating and cooling</a:t>
            </a:r>
          </a:p>
          <a:p>
            <a:pPr lvl="1" indent="0"/>
            <a:r>
              <a:rPr lang="en-US" sz="4400" dirty="0"/>
              <a:t>		○ Sprag clutch enables 		generator to spin without 		spinning engine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Fuel-fired heater for engine-off engine warming in Arctic conditions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Fuel savings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120 VAC single phase up to 1.8 kW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2446A-2A4F-95DB-CEB2-C84F78BAF4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Backup Slides: Expeditionary Power Kit (EPK)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311705-DFF3-3D22-9EC2-DFA89AEEF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364" y="3098548"/>
            <a:ext cx="12618474" cy="81409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5B7AD2-F71A-0737-2077-EDB46999C824}"/>
              </a:ext>
            </a:extLst>
          </p:cNvPr>
          <p:cNvSpPr txBox="1"/>
          <p:nvPr/>
        </p:nvSpPr>
        <p:spPr>
          <a:xfrm>
            <a:off x="257908" y="11978826"/>
            <a:ext cx="90414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17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D7B817-B753-B07B-64C4-AB36575F82F7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375003709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Background &amp; Motivation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13116C-F7D7-9468-B99D-3B6967980D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6191" y="2572076"/>
            <a:ext cx="12354072" cy="823604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B13BEBD-794A-695C-97E3-D94D00C60ED2}"/>
              </a:ext>
            </a:extLst>
          </p:cNvPr>
          <p:cNvSpPr/>
          <p:nvPr/>
        </p:nvSpPr>
        <p:spPr>
          <a:xfrm>
            <a:off x="1981200" y="11252237"/>
            <a:ext cx="22039944" cy="1032907"/>
          </a:xfrm>
          <a:prstGeom prst="roundRect">
            <a:avLst/>
          </a:prstGeom>
          <a:solidFill>
            <a:schemeClr val="tx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VIPK enables electrical power generation on existing vehicle platforms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3E1A41F-7A44-7ECF-5821-B4FA05ABDF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5234793"/>
              </p:ext>
            </p:extLst>
          </p:nvPr>
        </p:nvGraphicFramePr>
        <p:xfrm>
          <a:off x="1981200" y="2479921"/>
          <a:ext cx="8916955" cy="8455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A85152C-EBBF-7688-5E8E-1C680CFE952B}"/>
              </a:ext>
            </a:extLst>
          </p:cNvPr>
          <p:cNvSpPr txBox="1"/>
          <p:nvPr/>
        </p:nvSpPr>
        <p:spPr>
          <a:xfrm>
            <a:off x="257908" y="11978826"/>
            <a:ext cx="64088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0FA217-C00C-AC04-60FC-ADCBB2EBC9CD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39468333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44EF1-32A3-2766-5BE1-EFB8B2ED14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Project Introduction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91D4B7-A498-EF90-5A1A-6B80B42278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60720" y="1668554"/>
            <a:ext cx="7784169" cy="5189446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10C8785-2E66-7769-628C-598113B4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6817470"/>
              </p:ext>
            </p:extLst>
          </p:nvPr>
        </p:nvGraphicFramePr>
        <p:xfrm>
          <a:off x="1981201" y="1600200"/>
          <a:ext cx="11635151" cy="4273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0D81D582-AAD7-BF0E-DD98-B6ECAD7E60A9}"/>
              </a:ext>
            </a:extLst>
          </p:cNvPr>
          <p:cNvSpPr/>
          <p:nvPr/>
        </p:nvSpPr>
        <p:spPr>
          <a:xfrm>
            <a:off x="2239111" y="6146800"/>
            <a:ext cx="11635151" cy="6313272"/>
          </a:xfrm>
          <a:prstGeom prst="rect">
            <a:avLst/>
          </a:prstGeom>
        </p:spPr>
        <p:txBody>
          <a:bodyPr/>
          <a:lstStyle/>
          <a:p>
            <a:pPr lvl="0" algn="l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Scope:</a:t>
            </a:r>
          </a:p>
          <a:p>
            <a:pPr marL="685800" lvl="2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Engineer VIPK solution and integrate onto the FMTV A2</a:t>
            </a:r>
          </a:p>
          <a:p>
            <a:pPr marL="685800" lvl="1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Interface with existing powertrain</a:t>
            </a:r>
          </a:p>
          <a:p>
            <a:pPr marL="685800" lvl="1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Compatibility with multiple variants</a:t>
            </a:r>
          </a:p>
          <a:p>
            <a:pPr marL="685800" lvl="1" indent="-685800" algn="l">
              <a:buFont typeface="Arial" panose="020B0604020202020204" pitchFamily="34" charset="0"/>
              <a:buChar char="•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Meet or exceed performance requirements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B351B0-515C-EC4A-5032-2DD024D2C9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60224" y="7077398"/>
            <a:ext cx="7784666" cy="51894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346076-CAFD-D632-C1E3-71AA5D682A07}"/>
              </a:ext>
            </a:extLst>
          </p:cNvPr>
          <p:cNvSpPr txBox="1"/>
          <p:nvPr/>
        </p:nvSpPr>
        <p:spPr>
          <a:xfrm>
            <a:off x="257908" y="11978826"/>
            <a:ext cx="64088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3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300F6-3A62-994F-B283-4BF7A34625A1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60991260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47855-9507-1CD0-2DBD-F6820868C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B88EBA3-36F1-5855-EA6E-72B77A540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738318"/>
              </p:ext>
            </p:extLst>
          </p:nvPr>
        </p:nvGraphicFramePr>
        <p:xfrm>
          <a:off x="1409700" y="1704568"/>
          <a:ext cx="21579840" cy="10090552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6345115">
                  <a:extLst>
                    <a:ext uri="{9D8B030D-6E8A-4147-A177-3AD203B41FA5}">
                      <a16:colId xmlns:a16="http://schemas.microsoft.com/office/drawing/2014/main" val="442991575"/>
                    </a:ext>
                  </a:extLst>
                </a:gridCol>
                <a:gridCol w="3046945">
                  <a:extLst>
                    <a:ext uri="{9D8B030D-6E8A-4147-A177-3AD203B41FA5}">
                      <a16:colId xmlns:a16="http://schemas.microsoft.com/office/drawing/2014/main" val="4015273890"/>
                    </a:ext>
                  </a:extLst>
                </a:gridCol>
                <a:gridCol w="3203800">
                  <a:extLst>
                    <a:ext uri="{9D8B030D-6E8A-4147-A177-3AD203B41FA5}">
                      <a16:colId xmlns:a16="http://schemas.microsoft.com/office/drawing/2014/main" val="3794556546"/>
                    </a:ext>
                  </a:extLst>
                </a:gridCol>
                <a:gridCol w="3093720">
                  <a:extLst>
                    <a:ext uri="{9D8B030D-6E8A-4147-A177-3AD203B41FA5}">
                      <a16:colId xmlns:a16="http://schemas.microsoft.com/office/drawing/2014/main" val="1968802218"/>
                    </a:ext>
                  </a:extLst>
                </a:gridCol>
                <a:gridCol w="2843315">
                  <a:extLst>
                    <a:ext uri="{9D8B030D-6E8A-4147-A177-3AD203B41FA5}">
                      <a16:colId xmlns:a16="http://schemas.microsoft.com/office/drawing/2014/main" val="1988759530"/>
                    </a:ext>
                  </a:extLst>
                </a:gridCol>
                <a:gridCol w="3046945">
                  <a:extLst>
                    <a:ext uri="{9D8B030D-6E8A-4147-A177-3AD203B41FA5}">
                      <a16:colId xmlns:a16="http://schemas.microsoft.com/office/drawing/2014/main" val="1230651334"/>
                    </a:ext>
                  </a:extLst>
                </a:gridCol>
              </a:tblGrid>
              <a:tr h="1291195"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r>
                        <a:rPr lang="en-US" sz="4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Vehicle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r>
                        <a:rPr lang="en-US" sz="4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600 VDC Export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r>
                        <a:rPr lang="en-US" sz="4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208/120 VAC Export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r>
                        <a:rPr lang="en-US" sz="4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 VDC Export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r>
                        <a:rPr lang="en-US" sz="4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EPK</a:t>
                      </a:r>
                      <a:r>
                        <a:rPr lang="en-US" sz="4000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r>
                        <a:rPr lang="en-US" sz="3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TMS</a:t>
                      </a:r>
                      <a:r>
                        <a:rPr lang="en-US" sz="3600" baseline="30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2,3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Compatibility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9785076"/>
                  </a:ext>
                </a:extLst>
              </a:tr>
              <a:tr h="3459291"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r>
                        <a:rPr lang="en-US" sz="4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6838807"/>
                  </a:ext>
                </a:extLst>
              </a:tr>
              <a:tr h="2847961">
                <a:tc rowSpan="2"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5620657"/>
                  </a:ext>
                </a:extLst>
              </a:tr>
              <a:tr h="2492105">
                <a:tc vMerge="1"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>
                        <a:buNone/>
                      </a:pPr>
                      <a:endParaRPr lang="en-US" sz="4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9727306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011C3-539F-6B1F-DB0E-B6826A379B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MTU VIPK Critical Attributes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8FCAED-444F-58C3-46D8-84B984396F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7376" y="3066636"/>
            <a:ext cx="4081128" cy="27207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53742D4-E1CD-87A5-F71D-96A463AE2075}"/>
              </a:ext>
            </a:extLst>
          </p:cNvPr>
          <p:cNvSpPr txBox="1"/>
          <p:nvPr/>
        </p:nvSpPr>
        <p:spPr>
          <a:xfrm>
            <a:off x="1323026" y="5816442"/>
            <a:ext cx="5289828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</a:rPr>
              <a:t>FMTV A2 (Baseline)</a:t>
            </a:r>
            <a:endParaRPr lang="en-US" sz="3600" u="sng" dirty="0"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46942B-F817-8C6C-C452-FF0ADBE5FF62}"/>
              </a:ext>
            </a:extLst>
          </p:cNvPr>
          <p:cNvSpPr txBox="1"/>
          <p:nvPr/>
        </p:nvSpPr>
        <p:spPr>
          <a:xfrm>
            <a:off x="1448913" y="10597805"/>
            <a:ext cx="500634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</a:rPr>
              <a:t>FMTV A2 </a:t>
            </a:r>
            <a:r>
              <a:rPr lang="en-US" sz="3600" u="sng" dirty="0">
                <a:latin typeface="Calibri" panose="020F0502020204030204" pitchFamily="34" charset="0"/>
              </a:rPr>
              <a:t>with MTU VIPK</a:t>
            </a:r>
          </a:p>
        </p:txBody>
      </p:sp>
      <p:pic>
        <p:nvPicPr>
          <p:cNvPr id="19" name="Graphic 18" descr="Close with solid fill">
            <a:extLst>
              <a:ext uri="{FF2B5EF4-FFF2-40B4-BE49-F238E27FC236}">
                <a16:creationId xmlns:a16="http://schemas.microsoft.com/office/drawing/2014/main" id="{027B6A14-A6E0-25FD-6F20-D7F2E6D0C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6688" y="4127118"/>
            <a:ext cx="1583787" cy="1583787"/>
          </a:xfrm>
          <a:prstGeom prst="rect">
            <a:avLst/>
          </a:prstGeom>
        </p:spPr>
      </p:pic>
      <p:pic>
        <p:nvPicPr>
          <p:cNvPr id="20" name="Graphic 19" descr="Close with solid fill">
            <a:extLst>
              <a:ext uri="{FF2B5EF4-FFF2-40B4-BE49-F238E27FC236}">
                <a16:creationId xmlns:a16="http://schemas.microsoft.com/office/drawing/2014/main" id="{1E385AF5-52FA-ED4E-9AEA-F90A68E09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63642" y="4127118"/>
            <a:ext cx="1583787" cy="1583787"/>
          </a:xfrm>
          <a:prstGeom prst="rect">
            <a:avLst/>
          </a:prstGeom>
        </p:spPr>
      </p:pic>
      <p:pic>
        <p:nvPicPr>
          <p:cNvPr id="22" name="Graphic 21" descr="Close with solid fill">
            <a:extLst>
              <a:ext uri="{FF2B5EF4-FFF2-40B4-BE49-F238E27FC236}">
                <a16:creationId xmlns:a16="http://schemas.microsoft.com/office/drawing/2014/main" id="{687F9270-DCB8-3EB8-038D-997FC8548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595165" y="4127117"/>
            <a:ext cx="1583787" cy="1583787"/>
          </a:xfrm>
          <a:prstGeom prst="rect">
            <a:avLst/>
          </a:prstGeom>
        </p:spPr>
      </p:pic>
      <p:pic>
        <p:nvPicPr>
          <p:cNvPr id="23" name="Graphic 22" descr="Close with solid fill">
            <a:extLst>
              <a:ext uri="{FF2B5EF4-FFF2-40B4-BE49-F238E27FC236}">
                <a16:creationId xmlns:a16="http://schemas.microsoft.com/office/drawing/2014/main" id="{C7904E74-622E-FFA6-9DCF-89F4706A42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13860" y="4127117"/>
            <a:ext cx="1583787" cy="1583787"/>
          </a:xfrm>
          <a:prstGeom prst="rect">
            <a:avLst/>
          </a:prstGeom>
        </p:spPr>
      </p:pic>
      <p:pic>
        <p:nvPicPr>
          <p:cNvPr id="25" name="Graphic 24" descr="Checkmark with solid fill">
            <a:extLst>
              <a:ext uri="{FF2B5EF4-FFF2-40B4-BE49-F238E27FC236}">
                <a16:creationId xmlns:a16="http://schemas.microsoft.com/office/drawing/2014/main" id="{49138CC8-EB21-A1B8-33F8-83F0A1F1F4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7806" y="6708044"/>
            <a:ext cx="1583786" cy="158378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D2AAF3A-FB04-79D1-D1B3-A38CDEE01AC7}"/>
              </a:ext>
            </a:extLst>
          </p:cNvPr>
          <p:cNvSpPr txBox="1"/>
          <p:nvPr/>
        </p:nvSpPr>
        <p:spPr>
          <a:xfrm>
            <a:off x="7754223" y="10923296"/>
            <a:ext cx="3021040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400" dirty="0">
                <a:solidFill>
                  <a:schemeClr val="accent2"/>
                </a:solidFill>
                <a:latin typeface="Calibri" panose="020F0502020204030204" pitchFamily="34" charset="0"/>
              </a:rPr>
              <a:t>30 kW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8EB938-CEB8-C507-70D2-0D7C82E1627F}"/>
              </a:ext>
            </a:extLst>
          </p:cNvPr>
          <p:cNvSpPr txBox="1"/>
          <p:nvPr/>
        </p:nvSpPr>
        <p:spPr>
          <a:xfrm>
            <a:off x="10815320" y="8337074"/>
            <a:ext cx="302104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Calibri" panose="020F0502020204030204" pitchFamily="34" charset="0"/>
              </a:rPr>
              <a:t>60 kW</a:t>
            </a:r>
            <a:endParaRPr lang="en-US" sz="4800" u="sng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0DE5E7-D437-B7E2-91C1-27B0470DC6EA}"/>
              </a:ext>
            </a:extLst>
          </p:cNvPr>
          <p:cNvSpPr txBox="1"/>
          <p:nvPr/>
        </p:nvSpPr>
        <p:spPr>
          <a:xfrm>
            <a:off x="13858764" y="8282458"/>
            <a:ext cx="302104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Calibri" panose="020F0502020204030204" pitchFamily="34" charset="0"/>
              </a:rPr>
              <a:t>18 kW</a:t>
            </a:r>
            <a:endParaRPr lang="en-US" sz="4800" u="sng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30" name="Graphic 29" descr="Checkmark with solid fill">
            <a:extLst>
              <a:ext uri="{FF2B5EF4-FFF2-40B4-BE49-F238E27FC236}">
                <a16:creationId xmlns:a16="http://schemas.microsoft.com/office/drawing/2014/main" id="{DD545BFD-5898-C136-1F04-DD7AFDCF0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99085" y="6708044"/>
            <a:ext cx="1583786" cy="1583786"/>
          </a:xfrm>
          <a:prstGeom prst="rect">
            <a:avLst/>
          </a:prstGeom>
        </p:spPr>
      </p:pic>
      <p:pic>
        <p:nvPicPr>
          <p:cNvPr id="31" name="Graphic 30" descr="Checkmark with solid fill">
            <a:extLst>
              <a:ext uri="{FF2B5EF4-FFF2-40B4-BE49-F238E27FC236}">
                <a16:creationId xmlns:a16="http://schemas.microsoft.com/office/drawing/2014/main" id="{DF936CA1-BCF6-4239-94C4-7D2CA0FA92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681074" y="6711744"/>
            <a:ext cx="1583786" cy="1583786"/>
          </a:xfrm>
          <a:prstGeom prst="rect">
            <a:avLst/>
          </a:prstGeom>
        </p:spPr>
      </p:pic>
      <p:pic>
        <p:nvPicPr>
          <p:cNvPr id="32" name="Graphic 31" descr="Checkmark with solid fill">
            <a:extLst>
              <a:ext uri="{FF2B5EF4-FFF2-40B4-BE49-F238E27FC236}">
                <a16:creationId xmlns:a16="http://schemas.microsoft.com/office/drawing/2014/main" id="{922E7002-7938-E7B6-1E6B-EE724FF346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725431" y="8509829"/>
            <a:ext cx="1583786" cy="1583786"/>
          </a:xfrm>
          <a:prstGeom prst="rect">
            <a:avLst/>
          </a:prstGeom>
        </p:spPr>
      </p:pic>
      <p:pic>
        <p:nvPicPr>
          <p:cNvPr id="33" name="Graphic 32" descr="Checkmark with solid fill">
            <a:extLst>
              <a:ext uri="{FF2B5EF4-FFF2-40B4-BE49-F238E27FC236}">
                <a16:creationId xmlns:a16="http://schemas.microsoft.com/office/drawing/2014/main" id="{5B49F45D-2D98-4B88-BA41-45AB0F5123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684618" y="8509829"/>
            <a:ext cx="1583786" cy="158378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1F2333F-D961-FB87-77D4-E9E0C43E8300}"/>
              </a:ext>
            </a:extLst>
          </p:cNvPr>
          <p:cNvSpPr txBox="1"/>
          <p:nvPr/>
        </p:nvSpPr>
        <p:spPr>
          <a:xfrm>
            <a:off x="1448912" y="11907044"/>
            <a:ext cx="19164947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1 </a:t>
            </a:r>
            <a:r>
              <a:rPr kumimoji="0" lang="en-US" sz="20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EPK is the Expeditionary Power Kit, enabling engine off cabin conditioning and 1.8 kW of 120 VAC </a:t>
            </a:r>
            <a:endParaRPr kumimoji="0" lang="en-US" sz="2000" b="0" i="0" u="none" strike="noStrike" cap="none" spc="0" normalizeH="0" baseline="3000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l"/>
            <a:r>
              <a:rPr kumimoji="0" lang="en-US" sz="20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 </a:t>
            </a:r>
            <a:r>
              <a:rPr kumimoji="0" lang="en-US" sz="20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TMS is the Tactical Microgrid Standard (MIL-STD-3071) </a:t>
            </a:r>
          </a:p>
          <a:p>
            <a:pPr algn="l"/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Bohn, F. W. Overview of MIL-STD-3071 – Tactical Microgrid Standard. U.S. Army Combat Capabilities Development Command (DEVCOM), C5ISR Center. </a:t>
            </a:r>
            <a:endParaRPr kumimoji="0" lang="en-US" sz="2000" b="0" i="0" u="none" strike="noStrike" cap="none" spc="0" normalizeH="0" baseline="3000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B34F7EA-DD66-7DA8-217A-90BFADBC2A47}"/>
              </a:ext>
            </a:extLst>
          </p:cNvPr>
          <p:cNvSpPr/>
          <p:nvPr/>
        </p:nvSpPr>
        <p:spPr>
          <a:xfrm>
            <a:off x="1333501" y="6375400"/>
            <a:ext cx="21717000" cy="5486400"/>
          </a:xfrm>
          <a:prstGeom prst="rect">
            <a:avLst/>
          </a:prstGeom>
          <a:noFill/>
          <a:ln w="76200" cap="flat">
            <a:solidFill>
              <a:schemeClr val="accent2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Graphic 1" descr="Checkmark with solid fill">
            <a:extLst>
              <a:ext uri="{FF2B5EF4-FFF2-40B4-BE49-F238E27FC236}">
                <a16:creationId xmlns:a16="http://schemas.microsoft.com/office/drawing/2014/main" id="{FB54996C-E120-FFE5-4096-7BA1064BA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617511" y="4039380"/>
            <a:ext cx="1583786" cy="15837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8DBDB8-78D7-85EF-1879-8C1ACA37C388}"/>
              </a:ext>
            </a:extLst>
          </p:cNvPr>
          <p:cNvSpPr txBox="1"/>
          <p:nvPr/>
        </p:nvSpPr>
        <p:spPr>
          <a:xfrm>
            <a:off x="13898884" y="5453590"/>
            <a:ext cx="302104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Calibri" panose="020F0502020204030204" pitchFamily="34" charset="0"/>
              </a:rPr>
              <a:t>14 kW</a:t>
            </a:r>
            <a:endParaRPr lang="en-US" sz="4800" u="sng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8A478F-3400-6867-D2AF-34D9600966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477" b="69379" l="9907" r="87608">
                        <a14:foregroundMark x1="53227" y1="24162" x2="76355" y2="19822"/>
                        <a14:foregroundMark x1="18744" y1="38363" x2="13462" y2="42357"/>
                        <a14:foregroundMark x1="13462" y1="42357" x2="11736" y2="48669"/>
                        <a14:foregroundMark x1="11736" y1="48669" x2="12979" y2="62426"/>
                        <a14:foregroundMark x1="12979" y1="62426" x2="18019" y2="61588"/>
                        <a14:foregroundMark x1="18019" y1="61588" x2="28754" y2="65680"/>
                        <a14:foregroundMark x1="28754" y1="65680" x2="26303" y2="54241"/>
                        <a14:foregroundMark x1="26303" y1="54241" x2="27718" y2="46844"/>
                        <a14:foregroundMark x1="27718" y1="46844" x2="20677" y2="39497"/>
                        <a14:foregroundMark x1="20677" y1="39497" x2="18502" y2="38856"/>
                        <a14:foregroundMark x1="11598" y1="43984" x2="9907" y2="50592"/>
                        <a14:foregroundMark x1="9907" y1="50592" x2="10252" y2="51923"/>
                        <a14:foregroundMark x1="20573" y1="66371" x2="25716" y2="69428"/>
                        <a14:foregroundMark x1="25716" y1="69428" x2="29513" y2="65878"/>
                        <a14:foregroundMark x1="29513" y1="65878" x2="29548" y2="65779"/>
                        <a14:foregroundMark x1="80359" y1="46351" x2="84777" y2="50000"/>
                        <a14:foregroundMark x1="84777" y1="50000" x2="82810" y2="57840"/>
                        <a14:foregroundMark x1="82810" y1="57840" x2="81222" y2="59320"/>
                        <a14:foregroundMark x1="85330" y1="49753" x2="85502" y2="55178"/>
                        <a14:foregroundMark x1="87194" y1="48619" x2="87125" y2="53205"/>
                        <a14:foregroundMark x1="32378" y1="61292" x2="34622" y2="60848"/>
                        <a14:foregroundMark x1="37176" y1="55671" x2="37038" y2="57495"/>
                        <a14:foregroundMark x1="39627" y1="55276" x2="40490" y2="55375"/>
                        <a14:foregroundMark x1="34380" y1="58777" x2="34449" y2="60651"/>
                        <a14:foregroundMark x1="19537" y1="26775" x2="18778" y2="28057"/>
                        <a14:foregroundMark x1="77494" y1="20217" x2="80532" y2="21795"/>
                        <a14:foregroundMark x1="75250" y1="19576" x2="73662" y2="19773"/>
                        <a14:foregroundMark x1="80773" y1="22140" x2="86779" y2="25099"/>
                        <a14:foregroundMark x1="87539" y1="43146" x2="87470" y2="46795"/>
                        <a14:foregroundMark x1="87573" y1="32396" x2="87642" y2="38856"/>
                        <a14:foregroundMark x1="42630" y1="25592" x2="53469" y2="23817"/>
                        <a14:foregroundMark x1="58681" y1="22584" x2="74456" y2="19477"/>
                        <a14:backgroundMark x1="85951" y1="42998" x2="86630" y2="44624"/>
                        <a14:backgroundMark x1="83949" y1="45414" x2="85537" y2="47485"/>
                        <a14:backgroundMark x1="21091" y1="27515" x2="20469" y2="29093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64" t="18564" r="10512" b="28179"/>
          <a:stretch>
            <a:fillRect/>
          </a:stretch>
        </p:blipFill>
        <p:spPr>
          <a:xfrm>
            <a:off x="1623546" y="8282458"/>
            <a:ext cx="4709932" cy="2151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65E9B3-5FE0-CCA2-A786-31F16419D907}"/>
              </a:ext>
            </a:extLst>
          </p:cNvPr>
          <p:cNvSpPr txBox="1"/>
          <p:nvPr/>
        </p:nvSpPr>
        <p:spPr>
          <a:xfrm>
            <a:off x="257908" y="11978826"/>
            <a:ext cx="64088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4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F141C4-08C7-EBF6-B1D5-4DA98498C66A}"/>
              </a:ext>
            </a:extLst>
          </p:cNvPr>
          <p:cNvSpPr txBox="1"/>
          <p:nvPr/>
        </p:nvSpPr>
        <p:spPr>
          <a:xfrm>
            <a:off x="13835447" y="10896455"/>
            <a:ext cx="302104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Calibri" panose="020F0502020204030204" pitchFamily="34" charset="0"/>
              </a:rPr>
              <a:t>18 kW</a:t>
            </a:r>
            <a:endParaRPr lang="en-US" sz="4800" u="sng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FF92C734-A84C-52AF-2718-1B737425A6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681074" y="9480109"/>
            <a:ext cx="1583786" cy="15837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89B688-38D5-93A1-93B7-0BF205C5F7AA}"/>
              </a:ext>
            </a:extLst>
          </p:cNvPr>
          <p:cNvSpPr txBox="1"/>
          <p:nvPr/>
        </p:nvSpPr>
        <p:spPr>
          <a:xfrm>
            <a:off x="7774689" y="8354370"/>
            <a:ext cx="302104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Calibri" panose="020F0502020204030204" pitchFamily="34" charset="0"/>
              </a:rPr>
              <a:t>120 kW</a:t>
            </a:r>
            <a:endParaRPr lang="en-US" sz="4800" u="sng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3C599C0F-5F56-F562-9840-7741B629E3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7806" y="9420220"/>
            <a:ext cx="1583786" cy="158378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51F41F-337F-7796-E85B-B1967186F1C3}"/>
              </a:ext>
            </a:extLst>
          </p:cNvPr>
          <p:cNvSpPr txBox="1"/>
          <p:nvPr/>
        </p:nvSpPr>
        <p:spPr>
          <a:xfrm rot="16200000">
            <a:off x="6003151" y="10271906"/>
            <a:ext cx="2499990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3300" dirty="0">
                <a:solidFill>
                  <a:schemeClr val="accent2"/>
                </a:solidFill>
                <a:latin typeface="Calibri" panose="020F0502020204030204" pitchFamily="34" charset="0"/>
              </a:rPr>
              <a:t>On-The-Move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371205-7EE9-3992-7FAB-BEAF053D9FE1}"/>
              </a:ext>
            </a:extLst>
          </p:cNvPr>
          <p:cNvSpPr txBox="1"/>
          <p:nvPr/>
        </p:nvSpPr>
        <p:spPr>
          <a:xfrm rot="16200000">
            <a:off x="6086922" y="7608474"/>
            <a:ext cx="2403884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3300" dirty="0">
                <a:solidFill>
                  <a:schemeClr val="accent2"/>
                </a:solidFill>
                <a:latin typeface="Calibri" panose="020F0502020204030204" pitchFamily="34" charset="0"/>
              </a:rPr>
              <a:t>Stationary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3EABD-B07B-D66A-128B-57A2CBE572BB}"/>
              </a:ext>
            </a:extLst>
          </p:cNvPr>
          <p:cNvCxnSpPr/>
          <p:nvPr/>
        </p:nvCxnSpPr>
        <p:spPr>
          <a:xfrm flipH="1">
            <a:off x="6875274" y="9301724"/>
            <a:ext cx="861315" cy="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F6DBA46-7983-4DC0-336A-4FA889BBC02E}"/>
              </a:ext>
            </a:extLst>
          </p:cNvPr>
          <p:cNvSpPr txBox="1"/>
          <p:nvPr/>
        </p:nvSpPr>
        <p:spPr>
          <a:xfrm>
            <a:off x="10811513" y="10899294"/>
            <a:ext cx="302104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dirty="0">
                <a:solidFill>
                  <a:schemeClr val="accent2"/>
                </a:solidFill>
                <a:latin typeface="Calibri" panose="020F0502020204030204" pitchFamily="34" charset="0"/>
              </a:rPr>
              <a:t>30 kW</a:t>
            </a:r>
            <a:endParaRPr lang="en-US" sz="4800" u="sng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24" name="Graphic 23" descr="Checkmark with solid fill">
            <a:extLst>
              <a:ext uri="{FF2B5EF4-FFF2-40B4-BE49-F238E27FC236}">
                <a16:creationId xmlns:a16="http://schemas.microsoft.com/office/drawing/2014/main" id="{32EEE2F6-E33C-D001-60D9-88DD06FB05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695514" y="9420220"/>
            <a:ext cx="1583786" cy="158378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EFA547B-7F6A-0924-67C4-D86C9A1430EF}"/>
              </a:ext>
            </a:extLst>
          </p:cNvPr>
          <p:cNvSpPr txBox="1"/>
          <p:nvPr/>
        </p:nvSpPr>
        <p:spPr>
          <a:xfrm>
            <a:off x="13615107" y="11964134"/>
            <a:ext cx="1022720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33133062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78699A5-64B0-0DB2-755D-A8A020BA5C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9803772"/>
              </p:ext>
            </p:extLst>
          </p:nvPr>
        </p:nvGraphicFramePr>
        <p:xfrm>
          <a:off x="1981200" y="1946519"/>
          <a:ext cx="5781869" cy="10767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983E4-B84C-FCFA-ACDF-6BD9CE014D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MTU’s Solution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66D9211C-1BC1-1616-1D64-ACCC92431C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8331" y="2003172"/>
            <a:ext cx="15622869" cy="10265289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7DD494-7830-6105-4888-0C12F364EF54}"/>
              </a:ext>
            </a:extLst>
          </p:cNvPr>
          <p:cNvSpPr/>
          <p:nvPr/>
        </p:nvSpPr>
        <p:spPr>
          <a:xfrm>
            <a:off x="11060723" y="10796953"/>
            <a:ext cx="1354016" cy="1037492"/>
          </a:xfrm>
          <a:prstGeom prst="rect">
            <a:avLst/>
          </a:prstGeom>
          <a:noFill/>
          <a:ln w="76200" cap="flat">
            <a:solidFill>
              <a:srgbClr val="03BAFD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9021DE-7C58-84D5-C1B8-C29882B34996}"/>
              </a:ext>
            </a:extLst>
          </p:cNvPr>
          <p:cNvSpPr/>
          <p:nvPr/>
        </p:nvSpPr>
        <p:spPr>
          <a:xfrm>
            <a:off x="13147431" y="1946519"/>
            <a:ext cx="1354016" cy="1037492"/>
          </a:xfrm>
          <a:prstGeom prst="rect">
            <a:avLst/>
          </a:prstGeom>
          <a:noFill/>
          <a:ln w="76200" cap="flat">
            <a:solidFill>
              <a:srgbClr val="03BAFD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B1C640-2BBF-1BB4-7576-D33B751ED997}"/>
              </a:ext>
            </a:extLst>
          </p:cNvPr>
          <p:cNvSpPr/>
          <p:nvPr/>
        </p:nvSpPr>
        <p:spPr>
          <a:xfrm>
            <a:off x="19085170" y="4631104"/>
            <a:ext cx="1354016" cy="1037492"/>
          </a:xfrm>
          <a:prstGeom prst="rect">
            <a:avLst/>
          </a:prstGeom>
          <a:noFill/>
          <a:ln w="76200" cap="flat">
            <a:solidFill>
              <a:srgbClr val="03BAFD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3A2C81-516E-F5C1-8A1D-9F7F6774B66D}"/>
              </a:ext>
            </a:extLst>
          </p:cNvPr>
          <p:cNvSpPr/>
          <p:nvPr/>
        </p:nvSpPr>
        <p:spPr>
          <a:xfrm>
            <a:off x="10837983" y="5774106"/>
            <a:ext cx="2157047" cy="914400"/>
          </a:xfrm>
          <a:prstGeom prst="rect">
            <a:avLst/>
          </a:prstGeom>
          <a:noFill/>
          <a:ln w="76200" cap="flat">
            <a:solidFill>
              <a:srgbClr val="03BAFD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8CFA89-8E12-DC35-1A54-C96F3C53B87B}"/>
              </a:ext>
            </a:extLst>
          </p:cNvPr>
          <p:cNvSpPr/>
          <p:nvPr/>
        </p:nvSpPr>
        <p:spPr>
          <a:xfrm>
            <a:off x="14026663" y="4478216"/>
            <a:ext cx="1005840" cy="822960"/>
          </a:xfrm>
          <a:prstGeom prst="rect">
            <a:avLst/>
          </a:prstGeom>
          <a:noFill/>
          <a:ln w="76200" cap="flat">
            <a:solidFill>
              <a:srgbClr val="03BAFD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DB085B-810B-B7CF-646D-B5F58FDBF8D4}"/>
              </a:ext>
            </a:extLst>
          </p:cNvPr>
          <p:cNvSpPr/>
          <p:nvPr/>
        </p:nvSpPr>
        <p:spPr>
          <a:xfrm>
            <a:off x="18757462" y="7069015"/>
            <a:ext cx="2115476" cy="2233247"/>
          </a:xfrm>
          <a:prstGeom prst="rect">
            <a:avLst/>
          </a:prstGeom>
          <a:noFill/>
          <a:ln w="76200" cap="flat">
            <a:solidFill>
              <a:srgbClr val="03BAFD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B990A-3EDD-0EFA-492C-6D16B4200170}"/>
              </a:ext>
            </a:extLst>
          </p:cNvPr>
          <p:cNvSpPr txBox="1"/>
          <p:nvPr/>
        </p:nvSpPr>
        <p:spPr>
          <a:xfrm>
            <a:off x="257908" y="11978826"/>
            <a:ext cx="64088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5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C45531-AF4D-2AC4-4361-9B645752ADE6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25993471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1" grpId="0" animBg="1"/>
      <p:bldP spid="13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50EC652-8345-A09B-2A5A-5A993228ED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0208470"/>
              </p:ext>
            </p:extLst>
          </p:nvPr>
        </p:nvGraphicFramePr>
        <p:xfrm>
          <a:off x="1508125" y="4103872"/>
          <a:ext cx="21237575" cy="5857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093939-20E5-18F7-6DDC-C511B14951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5335250" cy="1857155"/>
          </a:xfrm>
        </p:spPr>
        <p:txBody>
          <a:bodyPr/>
          <a:lstStyle/>
          <a:p>
            <a:r>
              <a:rPr lang="en-US" dirty="0"/>
              <a:t>MTU VIPK Development Process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3D48E0-5F31-4250-2ED6-4A308E76D7D4}"/>
              </a:ext>
            </a:extLst>
          </p:cNvPr>
          <p:cNvSpPr/>
          <p:nvPr/>
        </p:nvSpPr>
        <p:spPr>
          <a:xfrm>
            <a:off x="5822950" y="4487739"/>
            <a:ext cx="8686800" cy="5120640"/>
          </a:xfrm>
          <a:prstGeom prst="rect">
            <a:avLst/>
          </a:prstGeom>
          <a:noFill/>
          <a:ln w="76200" cap="flat">
            <a:solidFill>
              <a:srgbClr val="00B0F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B71B2B8A-801A-3087-BB26-273E315EA5B9}"/>
              </a:ext>
            </a:extLst>
          </p:cNvPr>
          <p:cNvSpPr/>
          <p:nvPr/>
        </p:nvSpPr>
        <p:spPr>
          <a:xfrm>
            <a:off x="9463278" y="2362188"/>
            <a:ext cx="3694938" cy="1475581"/>
          </a:xfrm>
          <a:prstGeom prst="wedgeRoundRectCallout">
            <a:avLst>
              <a:gd name="adj1" fmla="val -29678"/>
              <a:gd name="adj2" fmla="val 79334"/>
              <a:gd name="adj3" fmla="val 16667"/>
            </a:avLst>
          </a:prstGeom>
          <a:noFill/>
          <a:ln w="76200" cap="flat">
            <a:solidFill>
              <a:srgbClr val="00B0F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uFillTx/>
                <a:latin typeface="+mn-lt"/>
                <a:ea typeface="+mn-ea"/>
                <a:cs typeface="+mn-cs"/>
                <a:sym typeface="Helvetica Light"/>
              </a:rPr>
              <a:t>This presentation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2339D3-97A3-CD02-68AB-160C2744207E}"/>
              </a:ext>
            </a:extLst>
          </p:cNvPr>
          <p:cNvSpPr/>
          <p:nvPr/>
        </p:nvSpPr>
        <p:spPr>
          <a:xfrm>
            <a:off x="19075400" y="4487739"/>
            <a:ext cx="3949700" cy="5028318"/>
          </a:xfrm>
          <a:prstGeom prst="rect">
            <a:avLst/>
          </a:prstGeom>
          <a:noFill/>
          <a:ln w="76200" cap="flat">
            <a:solidFill>
              <a:schemeClr val="accent6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3DD76E53-FB24-33A2-78E3-46FE8E89B990}"/>
              </a:ext>
            </a:extLst>
          </p:cNvPr>
          <p:cNvSpPr/>
          <p:nvPr/>
        </p:nvSpPr>
        <p:spPr>
          <a:xfrm>
            <a:off x="19202400" y="2470749"/>
            <a:ext cx="3613150" cy="1475581"/>
          </a:xfrm>
          <a:prstGeom prst="wedgeRoundRectCallout">
            <a:avLst>
              <a:gd name="adj1" fmla="val -29549"/>
              <a:gd name="adj2" fmla="val 78645"/>
              <a:gd name="adj3" fmla="val 16667"/>
            </a:avLst>
          </a:prstGeom>
          <a:noFill/>
          <a:ln w="76200" cap="flat">
            <a:solidFill>
              <a:schemeClr val="accent6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spc="0" normalizeH="0" baseline="0" dirty="0">
                <a:ln>
                  <a:noFill/>
                </a:ln>
                <a:solidFill>
                  <a:sysClr val="windowText" lastClr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Current project phase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4BDFFA9-8305-0D76-6380-ADBC7721A443}"/>
              </a:ext>
            </a:extLst>
          </p:cNvPr>
          <p:cNvSpPr/>
          <p:nvPr/>
        </p:nvSpPr>
        <p:spPr>
          <a:xfrm>
            <a:off x="2380456" y="10600802"/>
            <a:ext cx="19623088" cy="1032907"/>
          </a:xfrm>
          <a:prstGeom prst="roundRect">
            <a:avLst/>
          </a:prstGeom>
          <a:solidFill>
            <a:schemeClr val="tx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developed to provide performance results prior to testing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78915B-9FF8-EC8E-CEA5-D872B03F72B3}"/>
              </a:ext>
            </a:extLst>
          </p:cNvPr>
          <p:cNvSpPr txBox="1"/>
          <p:nvPr/>
        </p:nvSpPr>
        <p:spPr>
          <a:xfrm>
            <a:off x="257908" y="11978826"/>
            <a:ext cx="64088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6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03198-A637-5035-F521-499A31C45978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3580796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1FFF9550-DB77-91F5-E7CD-CC16203F955A}"/>
              </a:ext>
            </a:extLst>
          </p:cNvPr>
          <p:cNvSpPr/>
          <p:nvPr/>
        </p:nvSpPr>
        <p:spPr>
          <a:xfrm>
            <a:off x="14720092" y="1811214"/>
            <a:ext cx="5871494" cy="4480560"/>
          </a:xfrm>
          <a:prstGeom prst="rect">
            <a:avLst/>
          </a:prstGeom>
          <a:noFill/>
          <a:ln w="76200" cap="flat">
            <a:solidFill>
              <a:schemeClr val="accent2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6D44B15-3543-83F3-C72A-F951A017F6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4917826"/>
              </p:ext>
            </p:extLst>
          </p:nvPr>
        </p:nvGraphicFramePr>
        <p:xfrm>
          <a:off x="3552092" y="8528125"/>
          <a:ext cx="17737624" cy="3911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A44AF-6D41-C292-8E10-0AE0932592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Study Overview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315686-3453-9F33-A22B-8769DBC3A7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3616" y="2389215"/>
            <a:ext cx="4241178" cy="28274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6B4363C-ABAB-E5FE-14DF-3FE65258D377}"/>
              </a:ext>
            </a:extLst>
          </p:cNvPr>
          <p:cNvSpPr txBox="1"/>
          <p:nvPr/>
        </p:nvSpPr>
        <p:spPr>
          <a:xfrm>
            <a:off x="5153914" y="5342593"/>
            <a:ext cx="528982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4000" dirty="0">
                <a:latin typeface="Calibri" panose="020F0502020204030204" pitchFamily="34" charset="0"/>
              </a:rPr>
              <a:t>FMTV A2 (Baseline)</a:t>
            </a:r>
            <a:endParaRPr lang="en-US" sz="4000" u="sng" dirty="0"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9D0375-5547-BE4E-CEE2-4B04CD467CD1}"/>
              </a:ext>
            </a:extLst>
          </p:cNvPr>
          <p:cNvSpPr txBox="1"/>
          <p:nvPr/>
        </p:nvSpPr>
        <p:spPr>
          <a:xfrm>
            <a:off x="14932856" y="5500486"/>
            <a:ext cx="528982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4000" dirty="0">
                <a:latin typeface="Calibri" panose="020F0502020204030204" pitchFamily="34" charset="0"/>
              </a:rPr>
              <a:t>FMTV A2 </a:t>
            </a:r>
            <a:r>
              <a:rPr lang="en-US" sz="4000" u="sng" dirty="0">
                <a:latin typeface="Calibri" panose="020F0502020204030204" pitchFamily="34" charset="0"/>
              </a:rPr>
              <a:t>with MTU VIPK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3B4F5C-0082-3703-71C3-FFF2F51D5521}"/>
              </a:ext>
            </a:extLst>
          </p:cNvPr>
          <p:cNvSpPr txBox="1"/>
          <p:nvPr/>
        </p:nvSpPr>
        <p:spPr>
          <a:xfrm>
            <a:off x="9842172" y="2676303"/>
            <a:ext cx="3708972" cy="933589"/>
          </a:xfrm>
          <a:prstGeom prst="rect">
            <a:avLst/>
          </a:prstGeom>
          <a:noFill/>
          <a:ln w="76200" cap="flat">
            <a:solidFill>
              <a:srgbClr val="03BAFD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5400" dirty="0">
                <a:latin typeface="Calibri" panose="020F0502020204030204" pitchFamily="34" charset="0"/>
              </a:rPr>
              <a:t>Compare</a:t>
            </a:r>
            <a:endParaRPr lang="en-US" sz="5400" u="sng" dirty="0">
              <a:latin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3CC68B-2189-FEC5-1DD3-481ED457D68C}"/>
              </a:ext>
            </a:extLst>
          </p:cNvPr>
          <p:cNvSpPr/>
          <p:nvPr/>
        </p:nvSpPr>
        <p:spPr>
          <a:xfrm>
            <a:off x="2915356" y="6830555"/>
            <a:ext cx="18553288" cy="765997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/>
          <a:lstStyle/>
          <a:p>
            <a:pPr lvl="0" algn="l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This study compares FMTV A2 (Baseline) to FMTV A2 </a:t>
            </a:r>
            <a:r>
              <a:rPr lang="en-US" sz="4400" b="1" u="sng" dirty="0">
                <a:latin typeface="Arial" panose="020B0604020202020204" pitchFamily="34" charset="0"/>
                <a:cs typeface="Arial" panose="020B0604020202020204" pitchFamily="34" charset="0"/>
              </a:rPr>
              <a:t>with MTU VIPK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A76361C-DC5E-A762-577C-DB588139966A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9274794" y="3802941"/>
            <a:ext cx="5394960" cy="0"/>
          </a:xfrm>
          <a:prstGeom prst="straightConnector1">
            <a:avLst/>
          </a:prstGeom>
          <a:noFill/>
          <a:ln w="165100" cap="flat">
            <a:solidFill>
              <a:srgbClr val="03BAFD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024BED6-073B-A0AF-BCD8-C070451AD2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94397" y="2613848"/>
            <a:ext cx="5097189" cy="26028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81D11E-9F26-0676-5909-0FB831F72C90}"/>
              </a:ext>
            </a:extLst>
          </p:cNvPr>
          <p:cNvSpPr txBox="1"/>
          <p:nvPr/>
        </p:nvSpPr>
        <p:spPr>
          <a:xfrm>
            <a:off x="257908" y="11978826"/>
            <a:ext cx="64088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7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58A39B-668C-DCC1-8D4E-3823C691703E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41892668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57E78F2-AADE-231B-CB15-8E037125D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6357299"/>
              </p:ext>
            </p:extLst>
          </p:nvPr>
        </p:nvGraphicFramePr>
        <p:xfrm>
          <a:off x="1981201" y="1788863"/>
          <a:ext cx="11341099" cy="9222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85B50-4AE4-F4D6-6F68-8BC6F6D9F2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Baseline Model &amp; Calibration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AEC630-2A31-89FF-6CC8-3BA305F2E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722437"/>
              </p:ext>
            </p:extLst>
          </p:nvPr>
        </p:nvGraphicFramePr>
        <p:xfrm>
          <a:off x="13843002" y="6858000"/>
          <a:ext cx="9872660" cy="3562349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4444998">
                  <a:extLst>
                    <a:ext uri="{9D8B030D-6E8A-4147-A177-3AD203B41FA5}">
                      <a16:colId xmlns:a16="http://schemas.microsoft.com/office/drawing/2014/main" val="128496800"/>
                    </a:ext>
                  </a:extLst>
                </a:gridCol>
                <a:gridCol w="5427662">
                  <a:extLst>
                    <a:ext uri="{9D8B030D-6E8A-4147-A177-3AD203B41FA5}">
                      <a16:colId xmlns:a16="http://schemas.microsoft.com/office/drawing/2014/main" val="3168342080"/>
                    </a:ext>
                  </a:extLst>
                </a:gridCol>
              </a:tblGrid>
              <a:tr h="1079688"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2800" b="1" dirty="0">
                          <a:effectLst/>
                        </a:rPr>
                        <a:t>Experimental vs. Simulated: </a:t>
                      </a:r>
                    </a:p>
                    <a:p>
                      <a:pPr marL="0" marR="0" indent="0" algn="l">
                        <a:buNone/>
                      </a:pPr>
                      <a:r>
                        <a:rPr lang="en-US" sz="2800" dirty="0">
                          <a:effectLst/>
                        </a:rPr>
                        <a:t>FMTV M1083A2 </a:t>
                      </a:r>
                      <a:r>
                        <a:rPr lang="en-US" sz="2800" u="none" dirty="0">
                          <a:effectLst/>
                        </a:rPr>
                        <a:t>(baseline)</a:t>
                      </a:r>
                      <a:endParaRPr lang="en-US" sz="2800" u="non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66082648"/>
                  </a:ext>
                </a:extLst>
              </a:tr>
              <a:tr h="940650"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2800">
                          <a:effectLst/>
                        </a:rPr>
                        <a:t>Accel: 0 to 30 mph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91440" algn="just">
                        <a:buNone/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1% different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93079786"/>
                  </a:ext>
                </a:extLst>
              </a:tr>
              <a:tr h="940650"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2800">
                          <a:effectLst/>
                        </a:rPr>
                        <a:t>Accel: 0 to 50 mph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91440" algn="l">
                        <a:buNone/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7% different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67279142"/>
                  </a:ext>
                </a:extLst>
              </a:tr>
              <a:tr h="601361">
                <a:tc>
                  <a:txBody>
                    <a:bodyPr/>
                    <a:lstStyle/>
                    <a:p>
                      <a:pPr marL="0" marR="0" indent="0" algn="l">
                        <a:buNone/>
                      </a:pPr>
                      <a:r>
                        <a:rPr lang="en-US" sz="2800" dirty="0">
                          <a:effectLst/>
                        </a:rPr>
                        <a:t>Top Speed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91440" algn="l">
                        <a:buNone/>
                      </a:pPr>
                      <a:r>
                        <a:rPr lang="en-US" sz="28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 different</a:t>
                      </a:r>
                      <a:r>
                        <a:rPr lang="en-US" sz="28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11259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3437F5D-B439-B570-26AA-C09D10A539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43000" y="1788863"/>
            <a:ext cx="9893302" cy="47832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D68E010-6AAD-8F73-4837-F58DC75105B1}"/>
              </a:ext>
            </a:extLst>
          </p:cNvPr>
          <p:cNvSpPr/>
          <p:nvPr/>
        </p:nvSpPr>
        <p:spPr>
          <a:xfrm>
            <a:off x="1981200" y="11225026"/>
            <a:ext cx="20785580" cy="1032907"/>
          </a:xfrm>
          <a:prstGeom prst="roundRect">
            <a:avLst/>
          </a:prstGeom>
          <a:solidFill>
            <a:schemeClr val="tx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Calibrated baseline model enables MTU VIPK model development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FBF968-02C0-6CEE-C635-7CE8A66F4569}"/>
              </a:ext>
            </a:extLst>
          </p:cNvPr>
          <p:cNvSpPr txBox="1"/>
          <p:nvPr/>
        </p:nvSpPr>
        <p:spPr>
          <a:xfrm>
            <a:off x="19147833" y="2190099"/>
            <a:ext cx="4266647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4800" dirty="0" err="1">
                <a:latin typeface="Calibri" panose="020F0502020204030204" pitchFamily="34" charset="0"/>
              </a:rPr>
              <a:t>Coastdown</a:t>
            </a:r>
            <a:endParaRPr lang="en-US" sz="4800" dirty="0">
              <a:latin typeface="Calibri" panose="020F0502020204030204" pitchFamily="34" charset="0"/>
            </a:endParaRPr>
          </a:p>
          <a:p>
            <a:r>
              <a:rPr lang="en-US" sz="4800" dirty="0">
                <a:latin typeface="Calibri" panose="020F0502020204030204" pitchFamily="34" charset="0"/>
              </a:rPr>
              <a:t>comparison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206B3A-6BF4-CEC5-22A8-197C83D91700}"/>
              </a:ext>
            </a:extLst>
          </p:cNvPr>
          <p:cNvSpPr txBox="1"/>
          <p:nvPr/>
        </p:nvSpPr>
        <p:spPr>
          <a:xfrm>
            <a:off x="13796563" y="10461811"/>
            <a:ext cx="9939739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sz="3000" baseline="30000" dirty="0">
                <a:latin typeface="Calibri" panose="020F0502020204030204" pitchFamily="34" charset="0"/>
              </a:rPr>
              <a:t>1 </a:t>
            </a:r>
            <a:r>
              <a:rPr lang="en-US" sz="3000" dirty="0">
                <a:latin typeface="Calibri" panose="020F0502020204030204" pitchFamily="34" charset="0"/>
              </a:rPr>
              <a:t>Experimental top speed constrained by available track length</a:t>
            </a:r>
            <a:endParaRPr lang="en-US" sz="3000" baseline="30000" dirty="0">
              <a:latin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76090B-1DE9-B5A9-CFF6-F28FB97ED7CD}"/>
              </a:ext>
            </a:extLst>
          </p:cNvPr>
          <p:cNvSpPr txBox="1"/>
          <p:nvPr/>
        </p:nvSpPr>
        <p:spPr>
          <a:xfrm>
            <a:off x="257908" y="11978826"/>
            <a:ext cx="64088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8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C0D01A-B87E-7A04-2BC5-A7C20C195993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9811410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51B788-111A-47FB-8257-A8FBC93A66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EB0362B-AC97-4C77-8F62-82BBA7884A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5D9B96-F2BE-45F9-BA93-298B6D58D2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49A057-13ED-4F9B-A65F-150B6FE00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P spid="8" grpId="0" animBg="1"/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AC61C43-F4BC-A55C-8A71-92D70B2F60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3612815"/>
              </p:ext>
            </p:extLst>
          </p:nvPr>
        </p:nvGraphicFramePr>
        <p:xfrm>
          <a:off x="1981200" y="2715869"/>
          <a:ext cx="10680699" cy="976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E60E1-A36E-DB25-8C5D-149A122117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6192500" cy="1857155"/>
          </a:xfrm>
        </p:spPr>
        <p:txBody>
          <a:bodyPr/>
          <a:lstStyle/>
          <a:p>
            <a:r>
              <a:rPr lang="en-US" dirty="0"/>
              <a:t>Adding MTU VIPK to Baseline Model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F5B0F3-A85A-EFF3-D96F-1B9AD1A5BAF8}"/>
              </a:ext>
            </a:extLst>
          </p:cNvPr>
          <p:cNvSpPr txBox="1"/>
          <p:nvPr/>
        </p:nvSpPr>
        <p:spPr>
          <a:xfrm>
            <a:off x="13273654" y="11654814"/>
            <a:ext cx="10272715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</a:rPr>
              <a:t>Simcenter Amesim model of FMTV A2 </a:t>
            </a:r>
            <a:r>
              <a:rPr lang="en-US" sz="3200" u="sng" dirty="0">
                <a:latin typeface="Calibri" panose="020F0502020204030204" pitchFamily="34" charset="0"/>
              </a:rPr>
              <a:t>with MTU VIPK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8DEE3B-0D5D-9C06-4A83-54F29D2B6277}"/>
              </a:ext>
            </a:extLst>
          </p:cNvPr>
          <p:cNvSpPr txBox="1"/>
          <p:nvPr/>
        </p:nvSpPr>
        <p:spPr>
          <a:xfrm>
            <a:off x="257908" y="11978826"/>
            <a:ext cx="64088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EE3E5B6B-AD49-4710-BD55-E018A43CC4F7}" type="slidenum">
              <a:rPr kumimoji="0" lang="en-US" sz="4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9</a:t>
            </a:fld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3861FB-FF5F-4D85-EDE8-381ABEB129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77424" y="1740059"/>
            <a:ext cx="9865176" cy="98893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4D9C87-64B4-3AB7-8174-B22C39FB8817}"/>
              </a:ext>
            </a:extLst>
          </p:cNvPr>
          <p:cNvSpPr txBox="1"/>
          <p:nvPr/>
        </p:nvSpPr>
        <p:spPr>
          <a:xfrm>
            <a:off x="6071038" y="12449618"/>
            <a:ext cx="12241924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293241968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EB7467F-2D50-4F12-92CC-1A7954119E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CDFEDC-C1B4-44E8-81C3-E731E731BE17}"/>
</file>

<file path=customXml/itemProps3.xml><?xml version="1.0" encoding="utf-8"?>
<ds:datastoreItem xmlns:ds="http://schemas.openxmlformats.org/officeDocument/2006/customXml" ds:itemID="{D03D4AE3-ACE1-4CA7-88B6-760A0ACC4312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5004</TotalTime>
  <Words>1237</Words>
  <Application>Microsoft Office PowerPoint</Application>
  <PresentationFormat>Custom</PresentationFormat>
  <Paragraphs>193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Helvetica Light</vt:lpstr>
      <vt:lpstr>Helvetica Neue</vt:lpstr>
      <vt:lpstr>Times New Roman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493</cp:revision>
  <dcterms:modified xsi:type="dcterms:W3CDTF">2026-08-08T21:46:33Z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